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9" r:id="rId4"/>
    <p:sldId id="260" r:id="rId5"/>
    <p:sldId id="258" r:id="rId6"/>
    <p:sldId id="267" r:id="rId7"/>
    <p:sldId id="266" r:id="rId8"/>
    <p:sldId id="265" r:id="rId9"/>
    <p:sldId id="264" r:id="rId10"/>
    <p:sldId id="271" r:id="rId11"/>
    <p:sldId id="268" r:id="rId12"/>
    <p:sldId id="269" r:id="rId13"/>
    <p:sldId id="270" r:id="rId14"/>
    <p:sldId id="262" r:id="rId15"/>
    <p:sldId id="261"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66" autoAdjust="0"/>
    <p:restoredTop sz="94660"/>
  </p:normalViewPr>
  <p:slideViewPr>
    <p:cSldViewPr snapToGrid="0">
      <p:cViewPr varScale="1">
        <p:scale>
          <a:sx n="62" d="100"/>
          <a:sy n="62" d="100"/>
        </p:scale>
        <p:origin x="72" y="14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42F445-9F63-4568-BC28-B8A17EB4C5D7}" type="datetimeFigureOut">
              <a:rPr lang="zh-CN" altLang="en-US" smtClean="0"/>
              <a:t>2023/11/9</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E70342-EA93-4737-B852-F74494D3A107}" type="slidenum">
              <a:rPr lang="zh-CN" altLang="en-US" smtClean="0"/>
              <a:t>‹#›</a:t>
            </a:fld>
            <a:endParaRPr lang="zh-CN" altLang="en-US"/>
          </a:p>
        </p:txBody>
      </p:sp>
    </p:spTree>
    <p:extLst>
      <p:ext uri="{BB962C8B-B14F-4D97-AF65-F5344CB8AC3E}">
        <p14:creationId xmlns:p14="http://schemas.microsoft.com/office/powerpoint/2010/main" val="1598311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9C2FE-455D-00F6-D2C7-5DF32EDBDBB6}"/>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A216E218-9F9D-2657-0ACF-5A0B4C0164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8A031200-9859-293E-F4DB-79AB35A5A31C}"/>
              </a:ext>
            </a:extLst>
          </p:cNvPr>
          <p:cNvSpPr>
            <a:spLocks noGrp="1"/>
          </p:cNvSpPr>
          <p:nvPr>
            <p:ph type="dt" sz="half" idx="10"/>
          </p:nvPr>
        </p:nvSpPr>
        <p:spPr/>
        <p:txBody>
          <a:bodyPr/>
          <a:lstStyle/>
          <a:p>
            <a:fld id="{8DFDCA6B-8C4D-461B-A173-0F2138AA1B06}" type="datetimeFigureOut">
              <a:rPr lang="zh-CN" altLang="en-US" smtClean="0"/>
              <a:t>2023/11/9</a:t>
            </a:fld>
            <a:endParaRPr lang="zh-CN" altLang="en-US"/>
          </a:p>
        </p:txBody>
      </p:sp>
      <p:sp>
        <p:nvSpPr>
          <p:cNvPr id="5" name="Footer Placeholder 4">
            <a:extLst>
              <a:ext uri="{FF2B5EF4-FFF2-40B4-BE49-F238E27FC236}">
                <a16:creationId xmlns:a16="http://schemas.microsoft.com/office/drawing/2014/main" id="{2FBA9C0E-187C-83CE-FDC2-C74E9314322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AC75512-D21E-53EB-7CA8-E1A781E3AF43}"/>
              </a:ext>
            </a:extLst>
          </p:cNvPr>
          <p:cNvSpPr>
            <a:spLocks noGrp="1"/>
          </p:cNvSpPr>
          <p:nvPr>
            <p:ph type="sldNum" sz="quarter" idx="12"/>
          </p:nvPr>
        </p:nvSpPr>
        <p:spPr/>
        <p:txBody>
          <a:bodyPr/>
          <a:lstStyle/>
          <a:p>
            <a:fld id="{A6EFB2A0-3E25-400D-9EE2-09F9A85F186D}" type="slidenum">
              <a:rPr lang="zh-CN" altLang="en-US" smtClean="0"/>
              <a:t>‹#›</a:t>
            </a:fld>
            <a:endParaRPr lang="zh-CN" altLang="en-US"/>
          </a:p>
        </p:txBody>
      </p:sp>
    </p:spTree>
    <p:extLst>
      <p:ext uri="{BB962C8B-B14F-4D97-AF65-F5344CB8AC3E}">
        <p14:creationId xmlns:p14="http://schemas.microsoft.com/office/powerpoint/2010/main" val="1103300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1F72B-A832-73B5-35B8-3658A7F3B563}"/>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A1B0C144-5E30-E48C-44DB-696E1018F1D3}"/>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2401D45D-A8C8-E6C6-C206-DABCF7BF0105}"/>
              </a:ext>
            </a:extLst>
          </p:cNvPr>
          <p:cNvSpPr>
            <a:spLocks noGrp="1"/>
          </p:cNvSpPr>
          <p:nvPr>
            <p:ph type="dt" sz="half" idx="10"/>
          </p:nvPr>
        </p:nvSpPr>
        <p:spPr/>
        <p:txBody>
          <a:bodyPr/>
          <a:lstStyle/>
          <a:p>
            <a:fld id="{8DFDCA6B-8C4D-461B-A173-0F2138AA1B06}" type="datetimeFigureOut">
              <a:rPr lang="zh-CN" altLang="en-US" smtClean="0"/>
              <a:t>2023/11/9</a:t>
            </a:fld>
            <a:endParaRPr lang="zh-CN" altLang="en-US"/>
          </a:p>
        </p:txBody>
      </p:sp>
      <p:sp>
        <p:nvSpPr>
          <p:cNvPr id="5" name="Footer Placeholder 4">
            <a:extLst>
              <a:ext uri="{FF2B5EF4-FFF2-40B4-BE49-F238E27FC236}">
                <a16:creationId xmlns:a16="http://schemas.microsoft.com/office/drawing/2014/main" id="{583322EF-FE52-ECBF-5319-4F5655CD256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B6EA19C-807A-1DF7-9D34-547AB2EB6FE3}"/>
              </a:ext>
            </a:extLst>
          </p:cNvPr>
          <p:cNvSpPr>
            <a:spLocks noGrp="1"/>
          </p:cNvSpPr>
          <p:nvPr>
            <p:ph type="sldNum" sz="quarter" idx="12"/>
          </p:nvPr>
        </p:nvSpPr>
        <p:spPr/>
        <p:txBody>
          <a:bodyPr/>
          <a:lstStyle/>
          <a:p>
            <a:fld id="{A6EFB2A0-3E25-400D-9EE2-09F9A85F186D}" type="slidenum">
              <a:rPr lang="zh-CN" altLang="en-US" smtClean="0"/>
              <a:t>‹#›</a:t>
            </a:fld>
            <a:endParaRPr lang="zh-CN" altLang="en-US"/>
          </a:p>
        </p:txBody>
      </p:sp>
    </p:spTree>
    <p:extLst>
      <p:ext uri="{BB962C8B-B14F-4D97-AF65-F5344CB8AC3E}">
        <p14:creationId xmlns:p14="http://schemas.microsoft.com/office/powerpoint/2010/main" val="529101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000795-F8E3-B1D0-74FD-163C5ED6A426}"/>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04396D97-361E-3E48-AB62-FCF804BA1D3F}"/>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BCE9901-3ADF-2D3A-4F37-185535094433}"/>
              </a:ext>
            </a:extLst>
          </p:cNvPr>
          <p:cNvSpPr>
            <a:spLocks noGrp="1"/>
          </p:cNvSpPr>
          <p:nvPr>
            <p:ph type="dt" sz="half" idx="10"/>
          </p:nvPr>
        </p:nvSpPr>
        <p:spPr/>
        <p:txBody>
          <a:bodyPr/>
          <a:lstStyle/>
          <a:p>
            <a:fld id="{8DFDCA6B-8C4D-461B-A173-0F2138AA1B06}" type="datetimeFigureOut">
              <a:rPr lang="zh-CN" altLang="en-US" smtClean="0"/>
              <a:t>2023/11/9</a:t>
            </a:fld>
            <a:endParaRPr lang="zh-CN" altLang="en-US"/>
          </a:p>
        </p:txBody>
      </p:sp>
      <p:sp>
        <p:nvSpPr>
          <p:cNvPr id="5" name="Footer Placeholder 4">
            <a:extLst>
              <a:ext uri="{FF2B5EF4-FFF2-40B4-BE49-F238E27FC236}">
                <a16:creationId xmlns:a16="http://schemas.microsoft.com/office/drawing/2014/main" id="{F37FED7A-993F-29C7-8A9E-8DD2CCAFEC2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229CD3-9655-EEB5-8F5B-DEBC7C0A886B}"/>
              </a:ext>
            </a:extLst>
          </p:cNvPr>
          <p:cNvSpPr>
            <a:spLocks noGrp="1"/>
          </p:cNvSpPr>
          <p:nvPr>
            <p:ph type="sldNum" sz="quarter" idx="12"/>
          </p:nvPr>
        </p:nvSpPr>
        <p:spPr/>
        <p:txBody>
          <a:bodyPr/>
          <a:lstStyle/>
          <a:p>
            <a:fld id="{A6EFB2A0-3E25-400D-9EE2-09F9A85F186D}" type="slidenum">
              <a:rPr lang="zh-CN" altLang="en-US" smtClean="0"/>
              <a:t>‹#›</a:t>
            </a:fld>
            <a:endParaRPr lang="zh-CN" altLang="en-US"/>
          </a:p>
        </p:txBody>
      </p:sp>
    </p:spTree>
    <p:extLst>
      <p:ext uri="{BB962C8B-B14F-4D97-AF65-F5344CB8AC3E}">
        <p14:creationId xmlns:p14="http://schemas.microsoft.com/office/powerpoint/2010/main" val="3291762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76EF-1ABD-D659-C216-7628C61DC74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366E6AA-FFE0-72DC-119B-43DE2F767F66}"/>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BFEFDF2-6217-E5A1-61EF-E30E16B09569}"/>
              </a:ext>
            </a:extLst>
          </p:cNvPr>
          <p:cNvSpPr>
            <a:spLocks noGrp="1"/>
          </p:cNvSpPr>
          <p:nvPr>
            <p:ph type="dt" sz="half" idx="10"/>
          </p:nvPr>
        </p:nvSpPr>
        <p:spPr/>
        <p:txBody>
          <a:bodyPr/>
          <a:lstStyle/>
          <a:p>
            <a:fld id="{8DFDCA6B-8C4D-461B-A173-0F2138AA1B06}" type="datetimeFigureOut">
              <a:rPr lang="zh-CN" altLang="en-US" smtClean="0"/>
              <a:t>2023/11/9</a:t>
            </a:fld>
            <a:endParaRPr lang="zh-CN" altLang="en-US"/>
          </a:p>
        </p:txBody>
      </p:sp>
      <p:sp>
        <p:nvSpPr>
          <p:cNvPr id="5" name="Footer Placeholder 4">
            <a:extLst>
              <a:ext uri="{FF2B5EF4-FFF2-40B4-BE49-F238E27FC236}">
                <a16:creationId xmlns:a16="http://schemas.microsoft.com/office/drawing/2014/main" id="{9EE1B561-F2F1-B8D5-FF90-6ECDB8C09CD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53F0173-1D7C-CB1E-C319-A56D697AC73E}"/>
              </a:ext>
            </a:extLst>
          </p:cNvPr>
          <p:cNvSpPr>
            <a:spLocks noGrp="1"/>
          </p:cNvSpPr>
          <p:nvPr>
            <p:ph type="sldNum" sz="quarter" idx="12"/>
          </p:nvPr>
        </p:nvSpPr>
        <p:spPr/>
        <p:txBody>
          <a:bodyPr/>
          <a:lstStyle/>
          <a:p>
            <a:fld id="{A6EFB2A0-3E25-400D-9EE2-09F9A85F186D}" type="slidenum">
              <a:rPr lang="zh-CN" altLang="en-US" smtClean="0"/>
              <a:t>‹#›</a:t>
            </a:fld>
            <a:endParaRPr lang="zh-CN" altLang="en-US"/>
          </a:p>
        </p:txBody>
      </p:sp>
    </p:spTree>
    <p:extLst>
      <p:ext uri="{BB962C8B-B14F-4D97-AF65-F5344CB8AC3E}">
        <p14:creationId xmlns:p14="http://schemas.microsoft.com/office/powerpoint/2010/main" val="3104323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9DC6-64B2-8022-C10B-B8328768B05E}"/>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4BE650F1-D073-A364-ECC2-21B2BE6BE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6220446C-290D-0A52-293C-E0FD03506622}"/>
              </a:ext>
            </a:extLst>
          </p:cNvPr>
          <p:cNvSpPr>
            <a:spLocks noGrp="1"/>
          </p:cNvSpPr>
          <p:nvPr>
            <p:ph type="dt" sz="half" idx="10"/>
          </p:nvPr>
        </p:nvSpPr>
        <p:spPr/>
        <p:txBody>
          <a:bodyPr/>
          <a:lstStyle/>
          <a:p>
            <a:fld id="{8DFDCA6B-8C4D-461B-A173-0F2138AA1B06}" type="datetimeFigureOut">
              <a:rPr lang="zh-CN" altLang="en-US" smtClean="0"/>
              <a:t>2023/11/9</a:t>
            </a:fld>
            <a:endParaRPr lang="zh-CN" altLang="en-US"/>
          </a:p>
        </p:txBody>
      </p:sp>
      <p:sp>
        <p:nvSpPr>
          <p:cNvPr id="5" name="Footer Placeholder 4">
            <a:extLst>
              <a:ext uri="{FF2B5EF4-FFF2-40B4-BE49-F238E27FC236}">
                <a16:creationId xmlns:a16="http://schemas.microsoft.com/office/drawing/2014/main" id="{96CDB9DF-0B86-0394-A527-EC195BE062D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4ECE441-A0BC-3064-1C42-7DD5CCB32217}"/>
              </a:ext>
            </a:extLst>
          </p:cNvPr>
          <p:cNvSpPr>
            <a:spLocks noGrp="1"/>
          </p:cNvSpPr>
          <p:nvPr>
            <p:ph type="sldNum" sz="quarter" idx="12"/>
          </p:nvPr>
        </p:nvSpPr>
        <p:spPr/>
        <p:txBody>
          <a:bodyPr/>
          <a:lstStyle/>
          <a:p>
            <a:fld id="{A6EFB2A0-3E25-400D-9EE2-09F9A85F186D}" type="slidenum">
              <a:rPr lang="zh-CN" altLang="en-US" smtClean="0"/>
              <a:t>‹#›</a:t>
            </a:fld>
            <a:endParaRPr lang="zh-CN" altLang="en-US"/>
          </a:p>
        </p:txBody>
      </p:sp>
    </p:spTree>
    <p:extLst>
      <p:ext uri="{BB962C8B-B14F-4D97-AF65-F5344CB8AC3E}">
        <p14:creationId xmlns:p14="http://schemas.microsoft.com/office/powerpoint/2010/main" val="2234366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E245A-B322-87E7-180F-0EBC81D6361E}"/>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0DB3216-0CCB-82ED-89D0-BCE337C03BF3}"/>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8909E804-5CAB-5EC6-E313-E0234BB75B8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91CEAEF0-E713-53C7-F9C9-04158F0448C2}"/>
              </a:ext>
            </a:extLst>
          </p:cNvPr>
          <p:cNvSpPr>
            <a:spLocks noGrp="1"/>
          </p:cNvSpPr>
          <p:nvPr>
            <p:ph type="dt" sz="half" idx="10"/>
          </p:nvPr>
        </p:nvSpPr>
        <p:spPr/>
        <p:txBody>
          <a:bodyPr/>
          <a:lstStyle/>
          <a:p>
            <a:fld id="{8DFDCA6B-8C4D-461B-A173-0F2138AA1B06}" type="datetimeFigureOut">
              <a:rPr lang="zh-CN" altLang="en-US" smtClean="0"/>
              <a:t>2023/11/9</a:t>
            </a:fld>
            <a:endParaRPr lang="zh-CN" altLang="en-US"/>
          </a:p>
        </p:txBody>
      </p:sp>
      <p:sp>
        <p:nvSpPr>
          <p:cNvPr id="6" name="Footer Placeholder 5">
            <a:extLst>
              <a:ext uri="{FF2B5EF4-FFF2-40B4-BE49-F238E27FC236}">
                <a16:creationId xmlns:a16="http://schemas.microsoft.com/office/drawing/2014/main" id="{4FD1ACE1-B634-DA8A-184F-DB06667E95A2}"/>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162787C-1DBA-0AF0-03D9-9EDC15D4D12F}"/>
              </a:ext>
            </a:extLst>
          </p:cNvPr>
          <p:cNvSpPr>
            <a:spLocks noGrp="1"/>
          </p:cNvSpPr>
          <p:nvPr>
            <p:ph type="sldNum" sz="quarter" idx="12"/>
          </p:nvPr>
        </p:nvSpPr>
        <p:spPr/>
        <p:txBody>
          <a:bodyPr/>
          <a:lstStyle/>
          <a:p>
            <a:fld id="{A6EFB2A0-3E25-400D-9EE2-09F9A85F186D}" type="slidenum">
              <a:rPr lang="zh-CN" altLang="en-US" smtClean="0"/>
              <a:t>‹#›</a:t>
            </a:fld>
            <a:endParaRPr lang="zh-CN" altLang="en-US"/>
          </a:p>
        </p:txBody>
      </p:sp>
    </p:spTree>
    <p:extLst>
      <p:ext uri="{BB962C8B-B14F-4D97-AF65-F5344CB8AC3E}">
        <p14:creationId xmlns:p14="http://schemas.microsoft.com/office/powerpoint/2010/main" val="4169928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27D25-DD22-38D9-5444-0E91FBB8123C}"/>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CA52E434-6D67-E8E3-CF46-7F273F2FF3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8E57717-0119-27CF-6B9C-DEDA6AC0C316}"/>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4AF23F4D-90DB-26D5-1F25-DADB8EDF46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7222DCCB-30A6-DF69-3F23-4EDE38E8B5D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0F139AF4-C036-A1B8-6486-713C53E668DE}"/>
              </a:ext>
            </a:extLst>
          </p:cNvPr>
          <p:cNvSpPr>
            <a:spLocks noGrp="1"/>
          </p:cNvSpPr>
          <p:nvPr>
            <p:ph type="dt" sz="half" idx="10"/>
          </p:nvPr>
        </p:nvSpPr>
        <p:spPr/>
        <p:txBody>
          <a:bodyPr/>
          <a:lstStyle/>
          <a:p>
            <a:fld id="{8DFDCA6B-8C4D-461B-A173-0F2138AA1B06}" type="datetimeFigureOut">
              <a:rPr lang="zh-CN" altLang="en-US" smtClean="0"/>
              <a:t>2023/11/9</a:t>
            </a:fld>
            <a:endParaRPr lang="zh-CN" altLang="en-US"/>
          </a:p>
        </p:txBody>
      </p:sp>
      <p:sp>
        <p:nvSpPr>
          <p:cNvPr id="8" name="Footer Placeholder 7">
            <a:extLst>
              <a:ext uri="{FF2B5EF4-FFF2-40B4-BE49-F238E27FC236}">
                <a16:creationId xmlns:a16="http://schemas.microsoft.com/office/drawing/2014/main" id="{B71BD30A-14A0-FB0D-715F-333A0469A436}"/>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F459A95A-F7FB-3A88-9DB1-B542B0DAA21A}"/>
              </a:ext>
            </a:extLst>
          </p:cNvPr>
          <p:cNvSpPr>
            <a:spLocks noGrp="1"/>
          </p:cNvSpPr>
          <p:nvPr>
            <p:ph type="sldNum" sz="quarter" idx="12"/>
          </p:nvPr>
        </p:nvSpPr>
        <p:spPr/>
        <p:txBody>
          <a:bodyPr/>
          <a:lstStyle/>
          <a:p>
            <a:fld id="{A6EFB2A0-3E25-400D-9EE2-09F9A85F186D}" type="slidenum">
              <a:rPr lang="zh-CN" altLang="en-US" smtClean="0"/>
              <a:t>‹#›</a:t>
            </a:fld>
            <a:endParaRPr lang="zh-CN" altLang="en-US"/>
          </a:p>
        </p:txBody>
      </p:sp>
    </p:spTree>
    <p:extLst>
      <p:ext uri="{BB962C8B-B14F-4D97-AF65-F5344CB8AC3E}">
        <p14:creationId xmlns:p14="http://schemas.microsoft.com/office/powerpoint/2010/main" val="3255564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62B3-D2E8-2E5A-CEA7-480507D9C189}"/>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376BCE4A-FCEC-CD6C-E66D-EB9BD9424AAD}"/>
              </a:ext>
            </a:extLst>
          </p:cNvPr>
          <p:cNvSpPr>
            <a:spLocks noGrp="1"/>
          </p:cNvSpPr>
          <p:nvPr>
            <p:ph type="dt" sz="half" idx="10"/>
          </p:nvPr>
        </p:nvSpPr>
        <p:spPr/>
        <p:txBody>
          <a:bodyPr/>
          <a:lstStyle/>
          <a:p>
            <a:fld id="{8DFDCA6B-8C4D-461B-A173-0F2138AA1B06}" type="datetimeFigureOut">
              <a:rPr lang="zh-CN" altLang="en-US" smtClean="0"/>
              <a:t>2023/11/9</a:t>
            </a:fld>
            <a:endParaRPr lang="zh-CN" altLang="en-US"/>
          </a:p>
        </p:txBody>
      </p:sp>
      <p:sp>
        <p:nvSpPr>
          <p:cNvPr id="4" name="Footer Placeholder 3">
            <a:extLst>
              <a:ext uri="{FF2B5EF4-FFF2-40B4-BE49-F238E27FC236}">
                <a16:creationId xmlns:a16="http://schemas.microsoft.com/office/drawing/2014/main" id="{37093678-4CBD-ABE3-949F-1F7A4EE4C3FF}"/>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A94F80E4-1EA2-67DA-18D5-9CDC9FB3CF00}"/>
              </a:ext>
            </a:extLst>
          </p:cNvPr>
          <p:cNvSpPr>
            <a:spLocks noGrp="1"/>
          </p:cNvSpPr>
          <p:nvPr>
            <p:ph type="sldNum" sz="quarter" idx="12"/>
          </p:nvPr>
        </p:nvSpPr>
        <p:spPr/>
        <p:txBody>
          <a:bodyPr/>
          <a:lstStyle/>
          <a:p>
            <a:fld id="{A6EFB2A0-3E25-400D-9EE2-09F9A85F186D}" type="slidenum">
              <a:rPr lang="zh-CN" altLang="en-US" smtClean="0"/>
              <a:t>‹#›</a:t>
            </a:fld>
            <a:endParaRPr lang="zh-CN" altLang="en-US"/>
          </a:p>
        </p:txBody>
      </p:sp>
    </p:spTree>
    <p:extLst>
      <p:ext uri="{BB962C8B-B14F-4D97-AF65-F5344CB8AC3E}">
        <p14:creationId xmlns:p14="http://schemas.microsoft.com/office/powerpoint/2010/main" val="215662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59FF86-4262-3B29-D090-E17FD0425DE6}"/>
              </a:ext>
            </a:extLst>
          </p:cNvPr>
          <p:cNvSpPr>
            <a:spLocks noGrp="1"/>
          </p:cNvSpPr>
          <p:nvPr>
            <p:ph type="dt" sz="half" idx="10"/>
          </p:nvPr>
        </p:nvSpPr>
        <p:spPr/>
        <p:txBody>
          <a:bodyPr/>
          <a:lstStyle/>
          <a:p>
            <a:fld id="{8DFDCA6B-8C4D-461B-A173-0F2138AA1B06}" type="datetimeFigureOut">
              <a:rPr lang="zh-CN" altLang="en-US" smtClean="0"/>
              <a:t>2023/11/9</a:t>
            </a:fld>
            <a:endParaRPr lang="zh-CN" altLang="en-US"/>
          </a:p>
        </p:txBody>
      </p:sp>
      <p:sp>
        <p:nvSpPr>
          <p:cNvPr id="3" name="Footer Placeholder 2">
            <a:extLst>
              <a:ext uri="{FF2B5EF4-FFF2-40B4-BE49-F238E27FC236}">
                <a16:creationId xmlns:a16="http://schemas.microsoft.com/office/drawing/2014/main" id="{3EEBDAD3-3741-7242-3BC0-D0EF5D6BFE9A}"/>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1059E53-86B3-780D-DE52-B14F2D8B23F6}"/>
              </a:ext>
            </a:extLst>
          </p:cNvPr>
          <p:cNvSpPr>
            <a:spLocks noGrp="1"/>
          </p:cNvSpPr>
          <p:nvPr>
            <p:ph type="sldNum" sz="quarter" idx="12"/>
          </p:nvPr>
        </p:nvSpPr>
        <p:spPr/>
        <p:txBody>
          <a:bodyPr/>
          <a:lstStyle/>
          <a:p>
            <a:fld id="{A6EFB2A0-3E25-400D-9EE2-09F9A85F186D}" type="slidenum">
              <a:rPr lang="zh-CN" altLang="en-US" smtClean="0"/>
              <a:t>‹#›</a:t>
            </a:fld>
            <a:endParaRPr lang="zh-CN" altLang="en-US"/>
          </a:p>
        </p:txBody>
      </p:sp>
    </p:spTree>
    <p:extLst>
      <p:ext uri="{BB962C8B-B14F-4D97-AF65-F5344CB8AC3E}">
        <p14:creationId xmlns:p14="http://schemas.microsoft.com/office/powerpoint/2010/main" val="2588044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696DD-13E8-D042-2E0E-D55BF92FF23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3B4C515-64C2-AB15-23CE-5FD3286E08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8A91F4AB-00B8-A4F5-DEDE-4F7C6B050C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6E7CEC7A-F5F2-2B2B-A2C8-280522FBDA3A}"/>
              </a:ext>
            </a:extLst>
          </p:cNvPr>
          <p:cNvSpPr>
            <a:spLocks noGrp="1"/>
          </p:cNvSpPr>
          <p:nvPr>
            <p:ph type="dt" sz="half" idx="10"/>
          </p:nvPr>
        </p:nvSpPr>
        <p:spPr/>
        <p:txBody>
          <a:bodyPr/>
          <a:lstStyle/>
          <a:p>
            <a:fld id="{8DFDCA6B-8C4D-461B-A173-0F2138AA1B06}" type="datetimeFigureOut">
              <a:rPr lang="zh-CN" altLang="en-US" smtClean="0"/>
              <a:t>2023/11/9</a:t>
            </a:fld>
            <a:endParaRPr lang="zh-CN" altLang="en-US"/>
          </a:p>
        </p:txBody>
      </p:sp>
      <p:sp>
        <p:nvSpPr>
          <p:cNvPr id="6" name="Footer Placeholder 5">
            <a:extLst>
              <a:ext uri="{FF2B5EF4-FFF2-40B4-BE49-F238E27FC236}">
                <a16:creationId xmlns:a16="http://schemas.microsoft.com/office/drawing/2014/main" id="{DDAE7B09-2E0C-C384-C0E9-D9E954565DD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4200DBB-980D-9E21-A33E-6171AC70F90A}"/>
              </a:ext>
            </a:extLst>
          </p:cNvPr>
          <p:cNvSpPr>
            <a:spLocks noGrp="1"/>
          </p:cNvSpPr>
          <p:nvPr>
            <p:ph type="sldNum" sz="quarter" idx="12"/>
          </p:nvPr>
        </p:nvSpPr>
        <p:spPr/>
        <p:txBody>
          <a:bodyPr/>
          <a:lstStyle/>
          <a:p>
            <a:fld id="{A6EFB2A0-3E25-400D-9EE2-09F9A85F186D}" type="slidenum">
              <a:rPr lang="zh-CN" altLang="en-US" smtClean="0"/>
              <a:t>‹#›</a:t>
            </a:fld>
            <a:endParaRPr lang="zh-CN" altLang="en-US"/>
          </a:p>
        </p:txBody>
      </p:sp>
    </p:spTree>
    <p:extLst>
      <p:ext uri="{BB962C8B-B14F-4D97-AF65-F5344CB8AC3E}">
        <p14:creationId xmlns:p14="http://schemas.microsoft.com/office/powerpoint/2010/main" val="1818150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FB84-2D56-DD75-FB2B-57906A96F1A6}"/>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FCF62AA2-7121-4857-9472-C729899E3B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1EC2BB91-5E5E-DFD6-473B-84B841E502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5192A790-67F8-F62D-22F7-7FA3A04D1B26}"/>
              </a:ext>
            </a:extLst>
          </p:cNvPr>
          <p:cNvSpPr>
            <a:spLocks noGrp="1"/>
          </p:cNvSpPr>
          <p:nvPr>
            <p:ph type="dt" sz="half" idx="10"/>
          </p:nvPr>
        </p:nvSpPr>
        <p:spPr/>
        <p:txBody>
          <a:bodyPr/>
          <a:lstStyle/>
          <a:p>
            <a:fld id="{8DFDCA6B-8C4D-461B-A173-0F2138AA1B06}" type="datetimeFigureOut">
              <a:rPr lang="zh-CN" altLang="en-US" smtClean="0"/>
              <a:t>2023/11/9</a:t>
            </a:fld>
            <a:endParaRPr lang="zh-CN" altLang="en-US"/>
          </a:p>
        </p:txBody>
      </p:sp>
      <p:sp>
        <p:nvSpPr>
          <p:cNvPr id="6" name="Footer Placeholder 5">
            <a:extLst>
              <a:ext uri="{FF2B5EF4-FFF2-40B4-BE49-F238E27FC236}">
                <a16:creationId xmlns:a16="http://schemas.microsoft.com/office/drawing/2014/main" id="{10887399-E649-4ABB-0620-0CC353D471E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A7F9353-6418-84DC-AC64-97873F43373F}"/>
              </a:ext>
            </a:extLst>
          </p:cNvPr>
          <p:cNvSpPr>
            <a:spLocks noGrp="1"/>
          </p:cNvSpPr>
          <p:nvPr>
            <p:ph type="sldNum" sz="quarter" idx="12"/>
          </p:nvPr>
        </p:nvSpPr>
        <p:spPr/>
        <p:txBody>
          <a:bodyPr/>
          <a:lstStyle/>
          <a:p>
            <a:fld id="{A6EFB2A0-3E25-400D-9EE2-09F9A85F186D}" type="slidenum">
              <a:rPr lang="zh-CN" altLang="en-US" smtClean="0"/>
              <a:t>‹#›</a:t>
            </a:fld>
            <a:endParaRPr lang="zh-CN" altLang="en-US"/>
          </a:p>
        </p:txBody>
      </p:sp>
    </p:spTree>
    <p:extLst>
      <p:ext uri="{BB962C8B-B14F-4D97-AF65-F5344CB8AC3E}">
        <p14:creationId xmlns:p14="http://schemas.microsoft.com/office/powerpoint/2010/main" val="2406539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D88B75-A8A0-C5EB-0C78-E010B8E96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A71EAB-779D-D3B4-47F3-B9A1929C5F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59B8E589-5CFD-3531-CA0A-B8B05DF1E1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FDCA6B-8C4D-461B-A173-0F2138AA1B06}" type="datetimeFigureOut">
              <a:rPr lang="zh-CN" altLang="en-US" smtClean="0"/>
              <a:t>2023/11/9</a:t>
            </a:fld>
            <a:endParaRPr lang="zh-CN" altLang="en-US"/>
          </a:p>
        </p:txBody>
      </p:sp>
      <p:sp>
        <p:nvSpPr>
          <p:cNvPr id="5" name="Footer Placeholder 4">
            <a:extLst>
              <a:ext uri="{FF2B5EF4-FFF2-40B4-BE49-F238E27FC236}">
                <a16:creationId xmlns:a16="http://schemas.microsoft.com/office/drawing/2014/main" id="{8FB7E588-F0EB-561C-938A-BD7C465D6B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6F52F037-F130-1ADC-E76B-E7A631AA4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FB2A0-3E25-400D-9EE2-09F9A85F186D}" type="slidenum">
              <a:rPr lang="zh-CN" altLang="en-US" smtClean="0"/>
              <a:t>‹#›</a:t>
            </a:fld>
            <a:endParaRPr lang="zh-CN" altLang="en-US"/>
          </a:p>
        </p:txBody>
      </p:sp>
    </p:spTree>
    <p:extLst>
      <p:ext uri="{BB962C8B-B14F-4D97-AF65-F5344CB8AC3E}">
        <p14:creationId xmlns:p14="http://schemas.microsoft.com/office/powerpoint/2010/main" val="3205668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FC822-ACBE-4E8A-8033-88A3F340130D}"/>
              </a:ext>
            </a:extLst>
          </p:cNvPr>
          <p:cNvSpPr>
            <a:spLocks noGrp="1"/>
          </p:cNvSpPr>
          <p:nvPr>
            <p:ph type="ctrTitle"/>
          </p:nvPr>
        </p:nvSpPr>
        <p:spPr/>
        <p:txBody>
          <a:bodyPr>
            <a:normAutofit fontScale="90000"/>
          </a:bodyPr>
          <a:lstStyle/>
          <a:p>
            <a:r>
              <a:rPr lang="en-US" altLang="zh-CN" dirty="0"/>
              <a:t>Exploration for Lightweight Monocular Depth Estimation</a:t>
            </a:r>
            <a:endParaRPr lang="zh-CN" altLang="en-US" dirty="0"/>
          </a:p>
        </p:txBody>
      </p:sp>
      <p:sp>
        <p:nvSpPr>
          <p:cNvPr id="3" name="Subtitle 2">
            <a:extLst>
              <a:ext uri="{FF2B5EF4-FFF2-40B4-BE49-F238E27FC236}">
                <a16:creationId xmlns:a16="http://schemas.microsoft.com/office/drawing/2014/main" id="{6FBF50E2-D372-D9A4-208F-2746ED36DC1C}"/>
              </a:ext>
            </a:extLst>
          </p:cNvPr>
          <p:cNvSpPr>
            <a:spLocks noGrp="1"/>
          </p:cNvSpPr>
          <p:nvPr>
            <p:ph type="subTitle" idx="1"/>
          </p:nvPr>
        </p:nvSpPr>
        <p:spPr/>
        <p:txBody>
          <a:bodyPr/>
          <a:lstStyle/>
          <a:p>
            <a:pPr algn="r"/>
            <a:r>
              <a:rPr lang="en-US" altLang="zh-CN" dirty="0"/>
              <a:t>CS577-DL</a:t>
            </a:r>
          </a:p>
          <a:p>
            <a:pPr algn="r"/>
            <a:r>
              <a:rPr lang="en-US" altLang="zh-CN"/>
              <a:t>2023/11/10</a:t>
            </a:r>
          </a:p>
          <a:p>
            <a:pPr algn="r"/>
            <a:r>
              <a:rPr lang="en-US" altLang="zh-CN" dirty="0"/>
              <a:t>Wenxuan Zhang</a:t>
            </a:r>
            <a:endParaRPr lang="zh-CN" altLang="en-US" dirty="0"/>
          </a:p>
        </p:txBody>
      </p:sp>
    </p:spTree>
    <p:extLst>
      <p:ext uri="{BB962C8B-B14F-4D97-AF65-F5344CB8AC3E}">
        <p14:creationId xmlns:p14="http://schemas.microsoft.com/office/powerpoint/2010/main" val="1512004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ECAAE217-9B48-B497-3451-86E6B1B6ACCD}"/>
              </a:ext>
            </a:extLst>
          </p:cNvPr>
          <p:cNvSpPr txBox="1"/>
          <p:nvPr/>
        </p:nvSpPr>
        <p:spPr>
          <a:xfrm>
            <a:off x="572493" y="2071316"/>
            <a:ext cx="6713552" cy="41191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altLang="zh-CN" sz="2200" b="1" kern="100" dirty="0">
                <a:latin typeface="等线" panose="02010600030101010101" pitchFamily="2" charset="-122"/>
                <a:cs typeface="Times New Roman" panose="02020603050405020304" pitchFamily="18" charset="0"/>
              </a:rPr>
              <a:t>T</a:t>
            </a:r>
            <a:r>
              <a:rPr lang="en-US" altLang="zh-CN" sz="2200" b="1" kern="100" dirty="0">
                <a:effectLst/>
                <a:latin typeface="等线" panose="02010600030101010101" pitchFamily="2" charset="-122"/>
                <a:cs typeface="Times New Roman" panose="02020603050405020304" pitchFamily="18" charset="0"/>
              </a:rPr>
              <a:t>he </a:t>
            </a:r>
            <a:r>
              <a:rPr lang="en-US" altLang="zh-CN" sz="2200" b="1" kern="100" dirty="0" err="1">
                <a:effectLst/>
                <a:latin typeface="等线" panose="02010600030101010101" pitchFamily="2" charset="-122"/>
                <a:cs typeface="Times New Roman" panose="02020603050405020304" pitchFamily="18" charset="0"/>
              </a:rPr>
              <a:t>trainable_encoder</a:t>
            </a:r>
            <a:r>
              <a:rPr lang="en-US" altLang="zh-CN" sz="2200" b="1" kern="100" dirty="0">
                <a:effectLst/>
                <a:latin typeface="等线" panose="02010600030101010101" pitchFamily="2" charset="-122"/>
                <a:cs typeface="Times New Roman" panose="02020603050405020304" pitchFamily="18" charset="0"/>
              </a:rPr>
              <a:t> function offers us the flexibility to fine-tune the encoder parameters</a:t>
            </a:r>
            <a:endParaRPr lang="en-US" altLang="zh-CN" sz="2200" b="1" dirty="0"/>
          </a:p>
          <a:p>
            <a:pPr indent="-228600">
              <a:lnSpc>
                <a:spcPct val="90000"/>
              </a:lnSpc>
              <a:spcAft>
                <a:spcPts val="600"/>
              </a:spcAft>
              <a:buFont typeface="Arial" panose="020B0604020202020204" pitchFamily="34" charset="0"/>
              <a:buChar char="•"/>
            </a:pPr>
            <a:r>
              <a:rPr lang="en-US" altLang="zh-CN" sz="2200" b="1" dirty="0"/>
              <a:t>This allows us to freeze the encoder during the initial training phase to speed up convergence or thaw the encoder for end-to-end training to improve performance as needed.</a:t>
            </a:r>
          </a:p>
        </p:txBody>
      </p:sp>
      <p:pic>
        <p:nvPicPr>
          <p:cNvPr id="3" name="图片 2">
            <a:extLst>
              <a:ext uri="{FF2B5EF4-FFF2-40B4-BE49-F238E27FC236}">
                <a16:creationId xmlns:a16="http://schemas.microsoft.com/office/drawing/2014/main" id="{FF031384-AC33-D810-8EEA-F66833D7CF94}"/>
              </a:ext>
            </a:extLst>
          </p:cNvPr>
          <p:cNvPicPr>
            <a:picLocks noChangeAspect="1"/>
          </p:cNvPicPr>
          <p:nvPr/>
        </p:nvPicPr>
        <p:blipFill rotWithShape="1">
          <a:blip r:embed="rId2"/>
          <a:srcRect l="3860" r="36972" b="-3"/>
          <a:stretch/>
        </p:blipFill>
        <p:spPr>
          <a:xfrm>
            <a:off x="7675658" y="2093976"/>
            <a:ext cx="3941064" cy="4096512"/>
          </a:xfrm>
          <a:prstGeom prst="rect">
            <a:avLst/>
          </a:prstGeom>
        </p:spPr>
      </p:pic>
    </p:spTree>
    <p:extLst>
      <p:ext uri="{BB962C8B-B14F-4D97-AF65-F5344CB8AC3E}">
        <p14:creationId xmlns:p14="http://schemas.microsoft.com/office/powerpoint/2010/main" val="2453589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2519158D-13DD-A7BC-5941-586188778FB0}"/>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ltLang="zh-CN" sz="2000" b="1"/>
              <a:t>In Jupyter notebook show Loss result</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A5CC1B6E-1599-FC09-00AD-5F3ED0B5CF28}"/>
              </a:ext>
            </a:extLst>
          </p:cNvPr>
          <p:cNvPicPr>
            <a:picLocks noChangeAspect="1"/>
          </p:cNvPicPr>
          <p:nvPr/>
        </p:nvPicPr>
        <p:blipFill rotWithShape="1">
          <a:blip r:embed="rId2"/>
          <a:srcRect t="12029"/>
          <a:stretch/>
        </p:blipFill>
        <p:spPr>
          <a:xfrm>
            <a:off x="5977788" y="799352"/>
            <a:ext cx="5425410" cy="5259296"/>
          </a:xfrm>
          <a:prstGeom prst="rect">
            <a:avLst/>
          </a:prstGeom>
        </p:spPr>
      </p:pic>
    </p:spTree>
    <p:extLst>
      <p:ext uri="{BB962C8B-B14F-4D97-AF65-F5344CB8AC3E}">
        <p14:creationId xmlns:p14="http://schemas.microsoft.com/office/powerpoint/2010/main" val="2316557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9336DE3A-FCB2-1916-308D-551320EBC26A}"/>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ltLang="zh-CN" sz="2000" b="1"/>
              <a:t>In Jupyter notebook show mse result</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30F80C55-7BEA-28FC-3A9C-5DFA2E65C283}"/>
              </a:ext>
            </a:extLst>
          </p:cNvPr>
          <p:cNvPicPr>
            <a:picLocks noChangeAspect="1"/>
          </p:cNvPicPr>
          <p:nvPr/>
        </p:nvPicPr>
        <p:blipFill rotWithShape="1">
          <a:blip r:embed="rId2"/>
          <a:srcRect l="3212" r="44435" b="1"/>
          <a:stretch/>
        </p:blipFill>
        <p:spPr>
          <a:xfrm>
            <a:off x="5977788" y="799352"/>
            <a:ext cx="5425410" cy="5259296"/>
          </a:xfrm>
          <a:prstGeom prst="rect">
            <a:avLst/>
          </a:prstGeom>
        </p:spPr>
      </p:pic>
    </p:spTree>
    <p:extLst>
      <p:ext uri="{BB962C8B-B14F-4D97-AF65-F5344CB8AC3E}">
        <p14:creationId xmlns:p14="http://schemas.microsoft.com/office/powerpoint/2010/main" val="684568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1710047A-5573-7542-296C-6D0FDBC1C497}"/>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ltLang="zh-CN" sz="2000" b="1" dirty="0"/>
              <a:t>In </a:t>
            </a:r>
            <a:r>
              <a:rPr lang="en-US" altLang="zh-CN" sz="2000" b="1" dirty="0" err="1"/>
              <a:t>Jupyter</a:t>
            </a:r>
            <a:r>
              <a:rPr lang="en-US" altLang="zh-CN" sz="2000" b="1" dirty="0"/>
              <a:t> notebook show </a:t>
            </a:r>
            <a:r>
              <a:rPr lang="en-US" altLang="zh-CN" sz="2000" b="1" dirty="0" err="1"/>
              <a:t>ssim</a:t>
            </a:r>
            <a:r>
              <a:rPr lang="en-US" altLang="zh-CN" sz="2000" b="1" dirty="0"/>
              <a:t> result</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5FD38549-4500-6249-0C9B-550225B5FBEA}"/>
              </a:ext>
            </a:extLst>
          </p:cNvPr>
          <p:cNvPicPr>
            <a:picLocks noChangeAspect="1"/>
          </p:cNvPicPr>
          <p:nvPr/>
        </p:nvPicPr>
        <p:blipFill rotWithShape="1">
          <a:blip r:embed="rId2"/>
          <a:srcRect r="41974" b="2"/>
          <a:stretch/>
        </p:blipFill>
        <p:spPr>
          <a:xfrm>
            <a:off x="5977788" y="799352"/>
            <a:ext cx="5425410" cy="5259296"/>
          </a:xfrm>
          <a:prstGeom prst="rect">
            <a:avLst/>
          </a:prstGeom>
        </p:spPr>
      </p:pic>
    </p:spTree>
    <p:extLst>
      <p:ext uri="{BB962C8B-B14F-4D97-AF65-F5344CB8AC3E}">
        <p14:creationId xmlns:p14="http://schemas.microsoft.com/office/powerpoint/2010/main" val="2504825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0775B-C67C-BA7C-7A12-6E52542909D4}"/>
              </a:ext>
            </a:extLst>
          </p:cNvPr>
          <p:cNvSpPr>
            <a:spLocks noGrp="1"/>
          </p:cNvSpPr>
          <p:nvPr>
            <p:ph type="title"/>
          </p:nvPr>
        </p:nvSpPr>
        <p:spPr>
          <a:xfrm>
            <a:off x="676421" y="301821"/>
            <a:ext cx="10515600" cy="1325563"/>
          </a:xfrm>
        </p:spPr>
        <p:txBody>
          <a:bodyPr/>
          <a:lstStyle/>
          <a:p>
            <a:r>
              <a:rPr lang="en-US" altLang="zh-CN" dirty="0"/>
              <a:t>Have been done</a:t>
            </a:r>
            <a:endParaRPr lang="zh-CN" altLang="en-US" dirty="0"/>
          </a:p>
        </p:txBody>
      </p:sp>
      <p:sp>
        <p:nvSpPr>
          <p:cNvPr id="3" name="Content Placeholder 2">
            <a:extLst>
              <a:ext uri="{FF2B5EF4-FFF2-40B4-BE49-F238E27FC236}">
                <a16:creationId xmlns:a16="http://schemas.microsoft.com/office/drawing/2014/main" id="{F7370A86-5E10-4380-9E1D-7E2C07627EA5}"/>
              </a:ext>
            </a:extLst>
          </p:cNvPr>
          <p:cNvSpPr>
            <a:spLocks noGrp="1"/>
          </p:cNvSpPr>
          <p:nvPr>
            <p:ph idx="1"/>
          </p:nvPr>
        </p:nvSpPr>
        <p:spPr>
          <a:xfrm>
            <a:off x="676421" y="1762321"/>
            <a:ext cx="4254305" cy="2563495"/>
          </a:xfrm>
        </p:spPr>
        <p:txBody>
          <a:bodyPr/>
          <a:lstStyle/>
          <a:p>
            <a:r>
              <a:rPr lang="en-US" altLang="zh-CN" dirty="0"/>
              <a:t>Investigation in literature. </a:t>
            </a:r>
          </a:p>
          <a:p>
            <a:r>
              <a:rPr lang="en-US" altLang="zh-CN" dirty="0"/>
              <a:t>Reproduced the core experiments as well as the experiment partition of the work.</a:t>
            </a:r>
          </a:p>
          <a:p>
            <a:pPr marL="0" indent="0">
              <a:buNone/>
            </a:pPr>
            <a:endParaRPr lang="zh-CN" altLang="en-US" dirty="0"/>
          </a:p>
        </p:txBody>
      </p:sp>
      <p:sp>
        <p:nvSpPr>
          <p:cNvPr id="4" name="Title 1">
            <a:extLst>
              <a:ext uri="{FF2B5EF4-FFF2-40B4-BE49-F238E27FC236}">
                <a16:creationId xmlns:a16="http://schemas.microsoft.com/office/drawing/2014/main" id="{9719C50C-D655-C148-602A-3482BAD51F52}"/>
              </a:ext>
            </a:extLst>
          </p:cNvPr>
          <p:cNvSpPr txBox="1">
            <a:spLocks/>
          </p:cNvSpPr>
          <p:nvPr/>
        </p:nvSpPr>
        <p:spPr>
          <a:xfrm>
            <a:off x="6052624" y="301821"/>
            <a:ext cx="46552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To be done</a:t>
            </a:r>
            <a:endParaRPr lang="zh-CN" altLang="en-US" dirty="0"/>
          </a:p>
        </p:txBody>
      </p:sp>
      <p:sp>
        <p:nvSpPr>
          <p:cNvPr id="5" name="Content Placeholder 2">
            <a:extLst>
              <a:ext uri="{FF2B5EF4-FFF2-40B4-BE49-F238E27FC236}">
                <a16:creationId xmlns:a16="http://schemas.microsoft.com/office/drawing/2014/main" id="{20749EBE-8318-0E1A-B51A-C0169B6BAD9A}"/>
              </a:ext>
            </a:extLst>
          </p:cNvPr>
          <p:cNvSpPr txBox="1">
            <a:spLocks/>
          </p:cNvSpPr>
          <p:nvPr/>
        </p:nvSpPr>
        <p:spPr>
          <a:xfrm>
            <a:off x="5884984" y="1756801"/>
            <a:ext cx="5439508" cy="2569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By Nov. 10, finish all the experiments and submit supplementary experiments. </a:t>
            </a:r>
          </a:p>
          <a:p>
            <a:r>
              <a:rPr lang="en-US" altLang="zh-CN" dirty="0"/>
              <a:t>By Nov. 21, finish the final script.</a:t>
            </a:r>
            <a:endParaRPr lang="zh-CN" altLang="en-US" dirty="0"/>
          </a:p>
        </p:txBody>
      </p:sp>
      <p:pic>
        <p:nvPicPr>
          <p:cNvPr id="9" name="Picture 8">
            <a:extLst>
              <a:ext uri="{FF2B5EF4-FFF2-40B4-BE49-F238E27FC236}">
                <a16:creationId xmlns:a16="http://schemas.microsoft.com/office/drawing/2014/main" id="{C576AB06-44E7-FB95-DCBE-3C8596EBF513}"/>
              </a:ext>
            </a:extLst>
          </p:cNvPr>
          <p:cNvPicPr>
            <a:picLocks noChangeAspect="1"/>
          </p:cNvPicPr>
          <p:nvPr/>
        </p:nvPicPr>
        <p:blipFill>
          <a:blip r:embed="rId2"/>
          <a:stretch>
            <a:fillRect/>
          </a:stretch>
        </p:blipFill>
        <p:spPr>
          <a:xfrm>
            <a:off x="688951" y="4223141"/>
            <a:ext cx="4718904" cy="1811900"/>
          </a:xfrm>
          <a:prstGeom prst="rect">
            <a:avLst/>
          </a:prstGeom>
        </p:spPr>
      </p:pic>
    </p:spTree>
    <p:extLst>
      <p:ext uri="{BB962C8B-B14F-4D97-AF65-F5344CB8AC3E}">
        <p14:creationId xmlns:p14="http://schemas.microsoft.com/office/powerpoint/2010/main" val="748799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8339-9AF5-1E48-29A6-6B4A47FC8737}"/>
              </a:ext>
            </a:extLst>
          </p:cNvPr>
          <p:cNvSpPr>
            <a:spLocks noGrp="1"/>
          </p:cNvSpPr>
          <p:nvPr>
            <p:ph type="title"/>
          </p:nvPr>
        </p:nvSpPr>
        <p:spPr/>
        <p:txBody>
          <a:bodyPr/>
          <a:lstStyle/>
          <a:p>
            <a:r>
              <a:rPr lang="en-US" altLang="zh-CN" dirty="0"/>
              <a:t>References</a:t>
            </a:r>
            <a:endParaRPr lang="zh-CN" altLang="en-US" dirty="0"/>
          </a:p>
        </p:txBody>
      </p:sp>
      <p:sp>
        <p:nvSpPr>
          <p:cNvPr id="3" name="Content Placeholder 2">
            <a:extLst>
              <a:ext uri="{FF2B5EF4-FFF2-40B4-BE49-F238E27FC236}">
                <a16:creationId xmlns:a16="http://schemas.microsoft.com/office/drawing/2014/main" id="{10E15417-48FF-A10A-75E0-B8B08095BF35}"/>
              </a:ext>
            </a:extLst>
          </p:cNvPr>
          <p:cNvSpPr>
            <a:spLocks noGrp="1"/>
          </p:cNvSpPr>
          <p:nvPr>
            <p:ph idx="1"/>
          </p:nvPr>
        </p:nvSpPr>
        <p:spPr/>
        <p:txBody>
          <a:bodyPr>
            <a:normAutofit fontScale="92500" lnSpcReduction="10000"/>
          </a:bodyPr>
          <a:lstStyle/>
          <a:p>
            <a:pPr algn="l"/>
            <a:r>
              <a:rPr lang="en-US" altLang="zh-CN" sz="1400" dirty="0"/>
              <a:t>[1] Md Abul Bashar and </a:t>
            </a:r>
            <a:r>
              <a:rPr lang="en-US" altLang="zh-CN" sz="1400" dirty="0" err="1"/>
              <a:t>Richi</a:t>
            </a:r>
            <a:r>
              <a:rPr lang="en-US" altLang="zh-CN" sz="1400" dirty="0"/>
              <a:t> Nayak. Active learning for effectively fine-tuning transfer learning to downstream task. ACM Transactions on Intelligent Systems and Technology (TIST), 12(2):1–24, 2021. 2 </a:t>
            </a:r>
          </a:p>
          <a:p>
            <a:pPr algn="l"/>
            <a:r>
              <a:rPr lang="en-US" altLang="zh-CN" sz="1400" dirty="0"/>
              <a:t>[2] Andreas Geiger, Philip Lenz, Christoph Stiller, and Raquel Urtasun. Vision meets robotics: The </a:t>
            </a:r>
            <a:r>
              <a:rPr lang="en-US" altLang="zh-CN" sz="1400" dirty="0" err="1"/>
              <a:t>kitti</a:t>
            </a:r>
            <a:r>
              <a:rPr lang="en-US" altLang="zh-CN" sz="1400" dirty="0"/>
              <a:t> dataset. The International Journal of Robotics Research, 32(11):1231–1237, 2013. 3 </a:t>
            </a:r>
          </a:p>
          <a:p>
            <a:pPr algn="l"/>
            <a:r>
              <a:rPr lang="en-US" altLang="zh-CN" sz="1400" dirty="0"/>
              <a:t>[3] Jun Liu, Qing Li, Rui Cao, </a:t>
            </a:r>
            <a:r>
              <a:rPr lang="en-US" altLang="zh-CN" sz="1400" dirty="0" err="1"/>
              <a:t>Wenming</a:t>
            </a:r>
            <a:r>
              <a:rPr lang="en-US" altLang="zh-CN" sz="1400" dirty="0"/>
              <a:t> Tang, and </a:t>
            </a:r>
            <a:r>
              <a:rPr lang="en-US" altLang="zh-CN" sz="1400" dirty="0" err="1"/>
              <a:t>Guoping</a:t>
            </a:r>
            <a:r>
              <a:rPr lang="en-US" altLang="zh-CN" sz="1400" dirty="0"/>
              <a:t> Qiu. Mininet: An extremely lightweight convolutional neural network for real-time unsupervised monocular depth estimation. ISPRS Journal of Photogrammetry and Remote Sensing, 166:255–267, 2020. 2 </a:t>
            </a:r>
          </a:p>
          <a:p>
            <a:pPr algn="l"/>
            <a:r>
              <a:rPr lang="en-US" altLang="zh-CN" sz="1400" dirty="0"/>
              <a:t>[4] </a:t>
            </a:r>
            <a:r>
              <a:rPr lang="en-US" altLang="zh-CN" sz="1400" dirty="0" err="1"/>
              <a:t>Siping</a:t>
            </a:r>
            <a:r>
              <a:rPr lang="en-US" altLang="zh-CN" sz="1400" dirty="0"/>
              <a:t> Liu, Laurence </a:t>
            </a:r>
            <a:r>
              <a:rPr lang="en-US" altLang="zh-CN" sz="1400" dirty="0" err="1"/>
              <a:t>Tianruo</a:t>
            </a:r>
            <a:r>
              <a:rPr lang="en-US" altLang="zh-CN" sz="1400" dirty="0"/>
              <a:t> Yang, </a:t>
            </a:r>
            <a:r>
              <a:rPr lang="en-US" altLang="zh-CN" sz="1400" dirty="0" err="1"/>
              <a:t>Xiaohan</a:t>
            </a:r>
            <a:r>
              <a:rPr lang="en-US" altLang="zh-CN" sz="1400" dirty="0"/>
              <a:t> Tu, </a:t>
            </a:r>
            <a:r>
              <a:rPr lang="en-US" altLang="zh-CN" sz="1400" dirty="0" err="1"/>
              <a:t>Renfa</a:t>
            </a:r>
            <a:r>
              <a:rPr lang="en-US" altLang="zh-CN" sz="1400" dirty="0"/>
              <a:t> Li, and Cheng Xu. Lightweight monocular depth estimation on edge devices. IEEE Internet of Things Journal, 9(17):16168–16180, 2022. 2 </a:t>
            </a:r>
          </a:p>
          <a:p>
            <a:pPr algn="l"/>
            <a:r>
              <a:rPr lang="en-US" altLang="zh-CN" sz="1400" dirty="0"/>
              <a:t>[5] Elliot Meyerson and </a:t>
            </a:r>
            <a:r>
              <a:rPr lang="en-US" altLang="zh-CN" sz="1400" dirty="0" err="1"/>
              <a:t>Risto</a:t>
            </a:r>
            <a:r>
              <a:rPr lang="en-US" altLang="zh-CN" sz="1400" dirty="0"/>
              <a:t> </a:t>
            </a:r>
            <a:r>
              <a:rPr lang="en-US" altLang="zh-CN" sz="1400" dirty="0" err="1"/>
              <a:t>Miikkulainen</a:t>
            </a:r>
            <a:r>
              <a:rPr lang="en-US" altLang="zh-CN" sz="1400" dirty="0"/>
              <a:t>. Pseudo-task augmentation: From deep multitask learning to </a:t>
            </a:r>
            <a:r>
              <a:rPr lang="en-US" altLang="zh-CN" sz="1400" dirty="0" err="1"/>
              <a:t>intratask</a:t>
            </a:r>
            <a:r>
              <a:rPr lang="en-US" altLang="zh-CN" sz="1400" dirty="0"/>
              <a:t> sharing—and back. In International Conference on Machine Learning, pages 3511–3520. PMLR, 2018. 1 [6] Michael Moser, Michael Pfeiffer, and Josef Pichler. Domain-specific modeling in industrial automation: Challenges and experiences. In Proceedings of the 1st International Workshop on Modern Software Engineering Methods for Industrial Automation, pages 42–51, 2014. 2 </a:t>
            </a:r>
          </a:p>
          <a:p>
            <a:pPr algn="l"/>
            <a:r>
              <a:rPr lang="en-US" altLang="zh-CN" sz="1400" dirty="0"/>
              <a:t>[7] Michael Rudolph, Youssef </a:t>
            </a:r>
            <a:r>
              <a:rPr lang="en-US" altLang="zh-CN" sz="1400" dirty="0" err="1"/>
              <a:t>Dawoud</a:t>
            </a:r>
            <a:r>
              <a:rPr lang="en-US" altLang="zh-CN" sz="1400" dirty="0"/>
              <a:t>, Ronja </a:t>
            </a:r>
            <a:r>
              <a:rPr lang="en-US" altLang="zh-CN" sz="1400" dirty="0" err="1"/>
              <a:t>G¨uldenring</a:t>
            </a:r>
            <a:r>
              <a:rPr lang="en-US" altLang="zh-CN" sz="1400" dirty="0"/>
              <a:t>, </a:t>
            </a:r>
            <a:r>
              <a:rPr lang="en-US" altLang="zh-CN" sz="1400" dirty="0" err="1"/>
              <a:t>Lazaros</a:t>
            </a:r>
            <a:r>
              <a:rPr lang="en-US" altLang="zh-CN" sz="1400" dirty="0"/>
              <a:t> </a:t>
            </a:r>
            <a:r>
              <a:rPr lang="en-US" altLang="zh-CN" sz="1400" dirty="0" err="1"/>
              <a:t>Nalpantidis</a:t>
            </a:r>
            <a:r>
              <a:rPr lang="en-US" altLang="zh-CN" sz="1400" dirty="0"/>
              <a:t>, and Vasileios </a:t>
            </a:r>
            <a:r>
              <a:rPr lang="en-US" altLang="zh-CN" sz="1400" dirty="0" err="1"/>
              <a:t>Belagiannis</a:t>
            </a:r>
            <a:r>
              <a:rPr lang="en-US" altLang="zh-CN" sz="1400" dirty="0"/>
              <a:t>. Lightweight monocular depth estimation through guided decoding. In 2022 International Conference on Robotics and Automation (ICRA), pages 2344–2350. IEEE, 2022. 2 </a:t>
            </a:r>
          </a:p>
          <a:p>
            <a:pPr algn="l"/>
            <a:r>
              <a:rPr lang="en-US" altLang="zh-CN" sz="1400" dirty="0"/>
              <a:t>[8] Diana </a:t>
            </a:r>
            <a:r>
              <a:rPr lang="en-US" altLang="zh-CN" sz="1400" dirty="0" err="1"/>
              <a:t>Wofk</a:t>
            </a:r>
            <a:r>
              <a:rPr lang="en-US" altLang="zh-CN" sz="1400" dirty="0"/>
              <a:t>, </a:t>
            </a:r>
            <a:r>
              <a:rPr lang="en-US" altLang="zh-CN" sz="1400" dirty="0" err="1"/>
              <a:t>Fangchang</a:t>
            </a:r>
            <a:r>
              <a:rPr lang="en-US" altLang="zh-CN" sz="1400" dirty="0"/>
              <a:t> Ma, Tien-Ju Yang, </a:t>
            </a:r>
            <a:r>
              <a:rPr lang="en-US" altLang="zh-CN" sz="1400" dirty="0" err="1"/>
              <a:t>Sertac</a:t>
            </a:r>
            <a:r>
              <a:rPr lang="en-US" altLang="zh-CN" sz="1400" dirty="0"/>
              <a:t> </a:t>
            </a:r>
            <a:r>
              <a:rPr lang="en-US" altLang="zh-CN" sz="1400" dirty="0" err="1"/>
              <a:t>Karaman</a:t>
            </a:r>
            <a:r>
              <a:rPr lang="en-US" altLang="zh-CN" sz="1400" dirty="0"/>
              <a:t>, and Vivienne Sze. </a:t>
            </a:r>
            <a:r>
              <a:rPr lang="en-US" altLang="zh-CN" sz="1400" dirty="0" err="1"/>
              <a:t>Fastdepth</a:t>
            </a:r>
            <a:r>
              <a:rPr lang="en-US" altLang="zh-CN" sz="1400" dirty="0"/>
              <a:t>: Fast monocular depth estimation on embedded systems. In 2019 International Conference on Robotics and Automation (ICRA), pages 6101–6108. IEEE, 2019. 2 </a:t>
            </a:r>
          </a:p>
          <a:p>
            <a:pPr algn="l"/>
            <a:r>
              <a:rPr lang="en-US" altLang="zh-CN" sz="1400" dirty="0"/>
              <a:t>[9] Ning Zhang, Francesco Nex, George </a:t>
            </a:r>
            <a:r>
              <a:rPr lang="en-US" altLang="zh-CN" sz="1400" dirty="0" err="1"/>
              <a:t>Vosselman</a:t>
            </a:r>
            <a:r>
              <a:rPr lang="en-US" altLang="zh-CN" sz="1400" dirty="0"/>
              <a:t>, and Norman </a:t>
            </a:r>
            <a:r>
              <a:rPr lang="en-US" altLang="zh-CN" sz="1400" dirty="0" err="1"/>
              <a:t>Kerle</a:t>
            </a:r>
            <a:r>
              <a:rPr lang="en-US" altLang="zh-CN" sz="1400" dirty="0"/>
              <a:t>. Lite-mono: A lightweight </a:t>
            </a:r>
            <a:r>
              <a:rPr lang="en-US" altLang="zh-CN" sz="1400" dirty="0" err="1"/>
              <a:t>cnn</a:t>
            </a:r>
            <a:r>
              <a:rPr lang="en-US" altLang="zh-CN" sz="1400" dirty="0"/>
              <a:t> and transformer architecture for self-supervised monocular depth estimation. In Proceedings of the IEEE/CVF Conference on Computer Vision and Pattern Recognition (CVPR), pages 18537–18546, June 2023. </a:t>
            </a:r>
            <a:endParaRPr lang="en-US" altLang="zh-CN" sz="1400" b="0" i="0" dirty="0">
              <a:solidFill>
                <a:srgbClr val="495365"/>
              </a:solidFill>
              <a:effectLst/>
              <a:latin typeface="Lato" panose="020F0502020204030203" pitchFamily="34" charset="0"/>
            </a:endParaRPr>
          </a:p>
        </p:txBody>
      </p:sp>
    </p:spTree>
    <p:extLst>
      <p:ext uri="{BB962C8B-B14F-4D97-AF65-F5344CB8AC3E}">
        <p14:creationId xmlns:p14="http://schemas.microsoft.com/office/powerpoint/2010/main" val="2587921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C860E-5039-54C0-8865-D30F6B75EC74}"/>
              </a:ext>
            </a:extLst>
          </p:cNvPr>
          <p:cNvSpPr>
            <a:spLocks noGrp="1"/>
          </p:cNvSpPr>
          <p:nvPr>
            <p:ph type="title"/>
          </p:nvPr>
        </p:nvSpPr>
        <p:spPr/>
        <p:txBody>
          <a:bodyPr/>
          <a:lstStyle/>
          <a:p>
            <a:r>
              <a:rPr lang="en-US" altLang="zh-CN" dirty="0"/>
              <a:t>Monocular depth estimation</a:t>
            </a:r>
            <a:endParaRPr lang="zh-CN" altLang="en-US" dirty="0"/>
          </a:p>
        </p:txBody>
      </p:sp>
      <p:sp>
        <p:nvSpPr>
          <p:cNvPr id="3" name="Content Placeholder 2">
            <a:extLst>
              <a:ext uri="{FF2B5EF4-FFF2-40B4-BE49-F238E27FC236}">
                <a16:creationId xmlns:a16="http://schemas.microsoft.com/office/drawing/2014/main" id="{0A534D03-138D-0567-030D-2E1272540873}"/>
              </a:ext>
            </a:extLst>
          </p:cNvPr>
          <p:cNvSpPr>
            <a:spLocks noGrp="1"/>
          </p:cNvSpPr>
          <p:nvPr>
            <p:ph idx="1"/>
          </p:nvPr>
        </p:nvSpPr>
        <p:spPr/>
        <p:txBody>
          <a:bodyPr>
            <a:normAutofit fontScale="77500" lnSpcReduction="20000"/>
          </a:bodyPr>
          <a:lstStyle/>
          <a:p>
            <a:pPr marL="0" indent="0">
              <a:buNone/>
            </a:pPr>
            <a:r>
              <a:rPr lang="en-US" altLang="zh-CN" b="1" dirty="0">
                <a:solidFill>
                  <a:srgbClr val="374151"/>
                </a:solidFill>
                <a:latin typeface="Söhne"/>
              </a:rPr>
              <a:t>Depth estimation </a:t>
            </a:r>
            <a:r>
              <a:rPr lang="en-US" altLang="zh-CN" dirty="0">
                <a:solidFill>
                  <a:srgbClr val="374151"/>
                </a:solidFill>
                <a:latin typeface="Söhne"/>
              </a:rPr>
              <a:t>is a computer vision and technology used to determine the three-dimensional spatial position or depth information of individual objects or objects in an image or scene.
Restore the three-dimensional position or shape of an object in the real world by analyzing 2D images for better understanding and processing of the scene
</a:t>
            </a:r>
            <a:r>
              <a:rPr lang="en-US" altLang="zh-CN" b="1" dirty="0">
                <a:solidFill>
                  <a:srgbClr val="374151"/>
                </a:solidFill>
                <a:latin typeface="Söhne"/>
              </a:rPr>
              <a:t>Monocular depth estimation</a:t>
            </a:r>
            <a:r>
              <a:rPr lang="en-US" altLang="zh-CN" dirty="0">
                <a:solidFill>
                  <a:srgbClr val="374151"/>
                </a:solidFill>
                <a:latin typeface="Söhne"/>
              </a:rPr>
              <a:t>
Inference of depth information about objects in the scene from a single image. Due to the simplicity, flexibility and low cost of monocular cameras, monocular depth estimation has become a hot topic in monocular depth estimation research in recent years
</a:t>
            </a:r>
            <a:r>
              <a:rPr lang="en-US" altLang="zh-CN" b="1" dirty="0">
                <a:solidFill>
                  <a:srgbClr val="374151"/>
                </a:solidFill>
                <a:latin typeface="Söhne"/>
              </a:rPr>
              <a:t>Useful</a:t>
            </a:r>
          </a:p>
          <a:p>
            <a:pPr marL="0" indent="0">
              <a:buNone/>
            </a:pPr>
            <a:r>
              <a:rPr lang="en-US" altLang="zh-CN" dirty="0">
                <a:solidFill>
                  <a:srgbClr val="374151"/>
                </a:solidFill>
                <a:latin typeface="Söhne"/>
              </a:rPr>
              <a:t>Help the robot perceive information about the three-dimensional world
Wide range of applications: robotics, autonomous driving, virtual reality, photography and video editing...</a:t>
            </a:r>
            <a:endParaRPr lang="zh-CN" altLang="en-US" dirty="0"/>
          </a:p>
        </p:txBody>
      </p:sp>
    </p:spTree>
    <p:extLst>
      <p:ext uri="{BB962C8B-B14F-4D97-AF65-F5344CB8AC3E}">
        <p14:creationId xmlns:p14="http://schemas.microsoft.com/office/powerpoint/2010/main" val="954452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122A4D48-E942-740D-C085-68407C3C3416}"/>
              </a:ext>
            </a:extLst>
          </p:cNvPr>
          <p:cNvSpPr>
            <a:spLocks noGrp="1"/>
          </p:cNvSpPr>
          <p:nvPr>
            <p:ph type="title"/>
          </p:nvPr>
        </p:nvSpPr>
        <p:spPr>
          <a:xfrm>
            <a:off x="838200" y="365125"/>
            <a:ext cx="10515600" cy="1325563"/>
          </a:xfrm>
        </p:spPr>
        <p:txBody>
          <a:bodyPr/>
          <a:lstStyle/>
          <a:p>
            <a:r>
              <a:rPr kumimoji="1" lang="en-US" altLang="zh-CN" dirty="0"/>
              <a:t>Objectives</a:t>
            </a:r>
            <a:endParaRPr kumimoji="1" lang="zh-CN" altLang="en-US" dirty="0"/>
          </a:p>
        </p:txBody>
      </p:sp>
      <p:sp>
        <p:nvSpPr>
          <p:cNvPr id="7" name="内容占位符 2">
            <a:extLst>
              <a:ext uri="{FF2B5EF4-FFF2-40B4-BE49-F238E27FC236}">
                <a16:creationId xmlns:a16="http://schemas.microsoft.com/office/drawing/2014/main" id="{2BC244BA-D390-B5DD-775A-B96E1876CA15}"/>
              </a:ext>
            </a:extLst>
          </p:cNvPr>
          <p:cNvSpPr>
            <a:spLocks noGrp="1"/>
          </p:cNvSpPr>
          <p:nvPr>
            <p:ph idx="1"/>
          </p:nvPr>
        </p:nvSpPr>
        <p:spPr>
          <a:xfrm>
            <a:off x="838200" y="5079999"/>
            <a:ext cx="10515600" cy="1096963"/>
          </a:xfrm>
        </p:spPr>
        <p:txBody>
          <a:bodyPr>
            <a:normAutofit fontScale="92500" lnSpcReduction="20000"/>
          </a:bodyPr>
          <a:lstStyle/>
          <a:p>
            <a:pPr marL="0" indent="0">
              <a:buNone/>
            </a:pPr>
            <a:r>
              <a:rPr lang="en-US" altLang="zh-CN" b="0" i="0" dirty="0">
                <a:solidFill>
                  <a:srgbClr val="374151"/>
                </a:solidFill>
                <a:effectLst/>
                <a:latin typeface="Söhne"/>
              </a:rPr>
              <a:t>Predict the depth value (distance information) of each pixel from a single RGB image</a:t>
            </a:r>
            <a:r>
              <a:rPr lang="en-US" altLang="zh-CN" dirty="0">
                <a:solidFill>
                  <a:srgbClr val="374151"/>
                </a:solidFill>
                <a:latin typeface="Söhne"/>
              </a:rPr>
              <a:t>.</a:t>
            </a:r>
            <a:r>
              <a:rPr lang="zh-CN" altLang="en-US" dirty="0">
                <a:solidFill>
                  <a:srgbClr val="374151"/>
                </a:solidFill>
                <a:latin typeface="Söhne"/>
              </a:rPr>
              <a:t> </a:t>
            </a:r>
            <a:r>
              <a:rPr lang="en-US" altLang="zh-CN" b="0" i="0" dirty="0">
                <a:solidFill>
                  <a:srgbClr val="374151"/>
                </a:solidFill>
                <a:effectLst/>
                <a:latin typeface="Söhne"/>
              </a:rPr>
              <a:t>
This gives </a:t>
            </a:r>
            <a:r>
              <a:rPr lang="en-US" altLang="zh-CN" dirty="0">
                <a:solidFill>
                  <a:srgbClr val="374151"/>
                </a:solidFill>
                <a:latin typeface="Söhne"/>
              </a:rPr>
              <a:t>us</a:t>
            </a:r>
            <a:r>
              <a:rPr lang="en-US" altLang="zh-CN" b="0" i="0" dirty="0">
                <a:solidFill>
                  <a:srgbClr val="374151"/>
                </a:solidFill>
                <a:effectLst/>
                <a:latin typeface="Söhne"/>
              </a:rPr>
              <a:t> an estimate of the 3D structure of the scene.</a:t>
            </a:r>
          </a:p>
        </p:txBody>
      </p:sp>
      <p:pic>
        <p:nvPicPr>
          <p:cNvPr id="8" name="Picture 2">
            <a:extLst>
              <a:ext uri="{FF2B5EF4-FFF2-40B4-BE49-F238E27FC236}">
                <a16:creationId xmlns:a16="http://schemas.microsoft.com/office/drawing/2014/main" id="{8DACA787-0F38-4CD5-88CF-D9DC721AB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100" y="1983323"/>
            <a:ext cx="10337800" cy="2891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905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B96C23D-9A6C-C980-FCD5-279B85EF3C42}"/>
              </a:ext>
            </a:extLst>
          </p:cNvPr>
          <p:cNvSpPr>
            <a:spLocks noGrp="1"/>
          </p:cNvSpPr>
          <p:nvPr>
            <p:ph type="title"/>
          </p:nvPr>
        </p:nvSpPr>
        <p:spPr>
          <a:xfrm>
            <a:off x="838200" y="365125"/>
            <a:ext cx="10515600" cy="1325563"/>
          </a:xfrm>
        </p:spPr>
        <p:txBody>
          <a:bodyPr/>
          <a:lstStyle/>
          <a:p>
            <a:r>
              <a:rPr kumimoji="1" lang="en-US" altLang="zh-CN" dirty="0"/>
              <a:t>Relationships with other relevant areas</a:t>
            </a:r>
            <a:endParaRPr kumimoji="1" lang="zh-CN" altLang="en-US" dirty="0"/>
          </a:p>
        </p:txBody>
      </p:sp>
      <p:sp>
        <p:nvSpPr>
          <p:cNvPr id="5" name="椭圆 5">
            <a:extLst>
              <a:ext uri="{FF2B5EF4-FFF2-40B4-BE49-F238E27FC236}">
                <a16:creationId xmlns:a16="http://schemas.microsoft.com/office/drawing/2014/main" id="{CA1A638A-EBC1-47A5-6BC9-6C5463C8BD07}"/>
              </a:ext>
            </a:extLst>
          </p:cNvPr>
          <p:cNvSpPr/>
          <p:nvPr/>
        </p:nvSpPr>
        <p:spPr>
          <a:xfrm>
            <a:off x="3373820" y="3249712"/>
            <a:ext cx="4519449" cy="2480441"/>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sz="1400"/>
          </a:p>
        </p:txBody>
      </p:sp>
      <p:sp>
        <p:nvSpPr>
          <p:cNvPr id="6" name="椭圆 6">
            <a:extLst>
              <a:ext uri="{FF2B5EF4-FFF2-40B4-BE49-F238E27FC236}">
                <a16:creationId xmlns:a16="http://schemas.microsoft.com/office/drawing/2014/main" id="{D43AA061-BE56-9157-425E-F619B727A9CB}"/>
              </a:ext>
            </a:extLst>
          </p:cNvPr>
          <p:cNvSpPr/>
          <p:nvPr/>
        </p:nvSpPr>
        <p:spPr>
          <a:xfrm>
            <a:off x="3005958" y="2655489"/>
            <a:ext cx="7528035" cy="3579159"/>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sz="1400"/>
          </a:p>
        </p:txBody>
      </p:sp>
      <p:sp>
        <p:nvSpPr>
          <p:cNvPr id="7" name="文本框 7">
            <a:extLst>
              <a:ext uri="{FF2B5EF4-FFF2-40B4-BE49-F238E27FC236}">
                <a16:creationId xmlns:a16="http://schemas.microsoft.com/office/drawing/2014/main" id="{4F233896-CC28-4B3C-7DF5-D49AD8593F9F}"/>
              </a:ext>
            </a:extLst>
          </p:cNvPr>
          <p:cNvSpPr txBox="1"/>
          <p:nvPr/>
        </p:nvSpPr>
        <p:spPr>
          <a:xfrm>
            <a:off x="4992414" y="3578800"/>
            <a:ext cx="1156138" cy="523220"/>
          </a:xfrm>
          <a:prstGeom prst="rect">
            <a:avLst/>
          </a:prstGeom>
          <a:noFill/>
        </p:spPr>
        <p:txBody>
          <a:bodyPr wrap="square" rtlCol="0">
            <a:spAutoFit/>
          </a:bodyPr>
          <a:lstStyle/>
          <a:p>
            <a:r>
              <a:rPr kumimoji="1" lang="en-US" altLang="zh-CN" sz="1400" dirty="0"/>
              <a:t>Depth estimation</a:t>
            </a:r>
            <a:endParaRPr kumimoji="1" lang="zh-CN" altLang="en-US" sz="1400" dirty="0"/>
          </a:p>
        </p:txBody>
      </p:sp>
      <p:sp>
        <p:nvSpPr>
          <p:cNvPr id="8" name="文本框 8">
            <a:extLst>
              <a:ext uri="{FF2B5EF4-FFF2-40B4-BE49-F238E27FC236}">
                <a16:creationId xmlns:a16="http://schemas.microsoft.com/office/drawing/2014/main" id="{38F054F7-ABFF-3352-9C25-826D7FE85915}"/>
              </a:ext>
            </a:extLst>
          </p:cNvPr>
          <p:cNvSpPr txBox="1"/>
          <p:nvPr/>
        </p:nvSpPr>
        <p:spPr>
          <a:xfrm>
            <a:off x="6924110" y="2888839"/>
            <a:ext cx="1379061" cy="307777"/>
          </a:xfrm>
          <a:prstGeom prst="rect">
            <a:avLst/>
          </a:prstGeom>
          <a:noFill/>
        </p:spPr>
        <p:txBody>
          <a:bodyPr wrap="square" rtlCol="0">
            <a:spAutoFit/>
          </a:bodyPr>
          <a:lstStyle/>
          <a:p>
            <a:r>
              <a:rPr kumimoji="1" lang="en-US" altLang="zh-CN" sz="1400" dirty="0"/>
              <a:t>3D vision</a:t>
            </a:r>
            <a:endParaRPr kumimoji="1" lang="zh-CN" altLang="en-US" sz="1400" dirty="0"/>
          </a:p>
        </p:txBody>
      </p:sp>
      <p:sp>
        <p:nvSpPr>
          <p:cNvPr id="9" name="椭圆 9">
            <a:extLst>
              <a:ext uri="{FF2B5EF4-FFF2-40B4-BE49-F238E27FC236}">
                <a16:creationId xmlns:a16="http://schemas.microsoft.com/office/drawing/2014/main" id="{44935E63-AF51-4B07-8734-8231478F6380}"/>
              </a:ext>
            </a:extLst>
          </p:cNvPr>
          <p:cNvSpPr/>
          <p:nvPr/>
        </p:nvSpPr>
        <p:spPr>
          <a:xfrm>
            <a:off x="2585545" y="2081049"/>
            <a:ext cx="9480331" cy="4505696"/>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sz="1400"/>
          </a:p>
        </p:txBody>
      </p:sp>
      <p:sp>
        <p:nvSpPr>
          <p:cNvPr id="10" name="文本框 10">
            <a:extLst>
              <a:ext uri="{FF2B5EF4-FFF2-40B4-BE49-F238E27FC236}">
                <a16:creationId xmlns:a16="http://schemas.microsoft.com/office/drawing/2014/main" id="{F411B36D-D256-29C6-363F-BBA62140E0B2}"/>
              </a:ext>
            </a:extLst>
          </p:cNvPr>
          <p:cNvSpPr txBox="1"/>
          <p:nvPr/>
        </p:nvSpPr>
        <p:spPr>
          <a:xfrm>
            <a:off x="9384844" y="2695714"/>
            <a:ext cx="1379061" cy="523220"/>
          </a:xfrm>
          <a:prstGeom prst="rect">
            <a:avLst/>
          </a:prstGeom>
          <a:noFill/>
        </p:spPr>
        <p:txBody>
          <a:bodyPr wrap="square" rtlCol="0">
            <a:spAutoFit/>
          </a:bodyPr>
          <a:lstStyle/>
          <a:p>
            <a:r>
              <a:rPr kumimoji="1" lang="en-US" altLang="zh-CN" sz="1400" dirty="0"/>
              <a:t>Computer vision</a:t>
            </a:r>
            <a:endParaRPr kumimoji="1" lang="zh-CN" altLang="en-US" sz="1400" dirty="0"/>
          </a:p>
        </p:txBody>
      </p:sp>
      <p:sp>
        <p:nvSpPr>
          <p:cNvPr id="11" name="椭圆 11">
            <a:extLst>
              <a:ext uri="{FF2B5EF4-FFF2-40B4-BE49-F238E27FC236}">
                <a16:creationId xmlns:a16="http://schemas.microsoft.com/office/drawing/2014/main" id="{A1727900-3F5C-35EE-550D-38D3DD80C8A1}"/>
              </a:ext>
            </a:extLst>
          </p:cNvPr>
          <p:cNvSpPr/>
          <p:nvPr/>
        </p:nvSpPr>
        <p:spPr>
          <a:xfrm>
            <a:off x="1271752" y="2710445"/>
            <a:ext cx="3490750" cy="2782000"/>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sz="1400"/>
          </a:p>
        </p:txBody>
      </p:sp>
      <p:sp>
        <p:nvSpPr>
          <p:cNvPr id="12" name="文本框 13">
            <a:extLst>
              <a:ext uri="{FF2B5EF4-FFF2-40B4-BE49-F238E27FC236}">
                <a16:creationId xmlns:a16="http://schemas.microsoft.com/office/drawing/2014/main" id="{5A613C1C-8368-BCB5-7FFF-A5B8EFACAA02}"/>
              </a:ext>
            </a:extLst>
          </p:cNvPr>
          <p:cNvSpPr txBox="1"/>
          <p:nvPr/>
        </p:nvSpPr>
        <p:spPr>
          <a:xfrm>
            <a:off x="1764213" y="3059668"/>
            <a:ext cx="1156138" cy="523220"/>
          </a:xfrm>
          <a:prstGeom prst="rect">
            <a:avLst/>
          </a:prstGeom>
          <a:noFill/>
        </p:spPr>
        <p:txBody>
          <a:bodyPr wrap="square" rtlCol="0">
            <a:spAutoFit/>
          </a:bodyPr>
          <a:lstStyle/>
          <a:p>
            <a:r>
              <a:rPr kumimoji="1" lang="en-US" altLang="zh-CN" sz="1400" dirty="0"/>
              <a:t>Deep learning</a:t>
            </a:r>
            <a:endParaRPr kumimoji="1" lang="zh-CN" altLang="en-US" sz="1400" dirty="0"/>
          </a:p>
        </p:txBody>
      </p:sp>
      <p:sp>
        <p:nvSpPr>
          <p:cNvPr id="13" name="椭圆 14">
            <a:extLst>
              <a:ext uri="{FF2B5EF4-FFF2-40B4-BE49-F238E27FC236}">
                <a16:creationId xmlns:a16="http://schemas.microsoft.com/office/drawing/2014/main" id="{1FEB31DA-0DAA-B32D-A8F3-EE6A5486A503}"/>
              </a:ext>
            </a:extLst>
          </p:cNvPr>
          <p:cNvSpPr/>
          <p:nvPr/>
        </p:nvSpPr>
        <p:spPr>
          <a:xfrm>
            <a:off x="395453" y="2265128"/>
            <a:ext cx="4596961" cy="3579159"/>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sz="1400"/>
          </a:p>
        </p:txBody>
      </p:sp>
      <p:sp>
        <p:nvSpPr>
          <p:cNvPr id="14" name="文本框 15">
            <a:extLst>
              <a:ext uri="{FF2B5EF4-FFF2-40B4-BE49-F238E27FC236}">
                <a16:creationId xmlns:a16="http://schemas.microsoft.com/office/drawing/2014/main" id="{DADB1B47-0045-D111-E09E-90DAAAEB67AE}"/>
              </a:ext>
            </a:extLst>
          </p:cNvPr>
          <p:cNvSpPr txBox="1"/>
          <p:nvPr/>
        </p:nvSpPr>
        <p:spPr>
          <a:xfrm>
            <a:off x="1471026" y="2447183"/>
            <a:ext cx="1156138" cy="523220"/>
          </a:xfrm>
          <a:prstGeom prst="rect">
            <a:avLst/>
          </a:prstGeom>
          <a:noFill/>
        </p:spPr>
        <p:txBody>
          <a:bodyPr wrap="square" rtlCol="0">
            <a:spAutoFit/>
          </a:bodyPr>
          <a:lstStyle/>
          <a:p>
            <a:r>
              <a:rPr kumimoji="1" lang="en-US" altLang="zh-CN" sz="1400" dirty="0"/>
              <a:t>machine learning</a:t>
            </a:r>
            <a:endParaRPr kumimoji="1" lang="zh-CN" altLang="en-US" sz="1400" dirty="0"/>
          </a:p>
        </p:txBody>
      </p:sp>
      <p:sp>
        <p:nvSpPr>
          <p:cNvPr id="15" name="椭圆 16">
            <a:extLst>
              <a:ext uri="{FF2B5EF4-FFF2-40B4-BE49-F238E27FC236}">
                <a16:creationId xmlns:a16="http://schemas.microsoft.com/office/drawing/2014/main" id="{2827EC55-93D0-C4E0-FF46-727443414C73}"/>
              </a:ext>
            </a:extLst>
          </p:cNvPr>
          <p:cNvSpPr/>
          <p:nvPr/>
        </p:nvSpPr>
        <p:spPr>
          <a:xfrm>
            <a:off x="3589075" y="3834138"/>
            <a:ext cx="1718860" cy="688434"/>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sz="1400"/>
          </a:p>
        </p:txBody>
      </p:sp>
      <p:sp>
        <p:nvSpPr>
          <p:cNvPr id="16" name="椭圆 17">
            <a:extLst>
              <a:ext uri="{FF2B5EF4-FFF2-40B4-BE49-F238E27FC236}">
                <a16:creationId xmlns:a16="http://schemas.microsoft.com/office/drawing/2014/main" id="{495C494B-C302-58DF-E8AF-25F117FB4A80}"/>
              </a:ext>
            </a:extLst>
          </p:cNvPr>
          <p:cNvSpPr/>
          <p:nvPr/>
        </p:nvSpPr>
        <p:spPr>
          <a:xfrm>
            <a:off x="3703823" y="4577528"/>
            <a:ext cx="1718860" cy="688434"/>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sz="1400"/>
          </a:p>
        </p:txBody>
      </p:sp>
      <p:sp>
        <p:nvSpPr>
          <p:cNvPr id="17" name="文本框 18">
            <a:extLst>
              <a:ext uri="{FF2B5EF4-FFF2-40B4-BE49-F238E27FC236}">
                <a16:creationId xmlns:a16="http://schemas.microsoft.com/office/drawing/2014/main" id="{D6BCE20E-2E00-D3D3-E7E8-6699B2D8197B}"/>
              </a:ext>
            </a:extLst>
          </p:cNvPr>
          <p:cNvSpPr txBox="1"/>
          <p:nvPr/>
        </p:nvSpPr>
        <p:spPr>
          <a:xfrm>
            <a:off x="3757332" y="3993689"/>
            <a:ext cx="1156138" cy="307777"/>
          </a:xfrm>
          <a:prstGeom prst="rect">
            <a:avLst/>
          </a:prstGeom>
          <a:noFill/>
        </p:spPr>
        <p:txBody>
          <a:bodyPr wrap="square" rtlCol="0">
            <a:spAutoFit/>
          </a:bodyPr>
          <a:lstStyle/>
          <a:p>
            <a:r>
              <a:rPr kumimoji="1" lang="en-US" altLang="zh-CN" sz="1400" dirty="0"/>
              <a:t>Monocular</a:t>
            </a:r>
            <a:endParaRPr kumimoji="1" lang="zh-CN" altLang="en-US" sz="1400" dirty="0"/>
          </a:p>
        </p:txBody>
      </p:sp>
      <p:sp>
        <p:nvSpPr>
          <p:cNvPr id="18" name="文本框 19">
            <a:extLst>
              <a:ext uri="{FF2B5EF4-FFF2-40B4-BE49-F238E27FC236}">
                <a16:creationId xmlns:a16="http://schemas.microsoft.com/office/drawing/2014/main" id="{CCC47272-A2B1-37C1-B503-38FC8EC015A7}"/>
              </a:ext>
            </a:extLst>
          </p:cNvPr>
          <p:cNvSpPr txBox="1"/>
          <p:nvPr/>
        </p:nvSpPr>
        <p:spPr>
          <a:xfrm>
            <a:off x="3870436" y="4654476"/>
            <a:ext cx="1156138" cy="307777"/>
          </a:xfrm>
          <a:prstGeom prst="rect">
            <a:avLst/>
          </a:prstGeom>
          <a:noFill/>
        </p:spPr>
        <p:txBody>
          <a:bodyPr wrap="square" rtlCol="0">
            <a:spAutoFit/>
          </a:bodyPr>
          <a:lstStyle/>
          <a:p>
            <a:r>
              <a:rPr kumimoji="1" lang="en-US" altLang="zh-CN" sz="1400" dirty="0"/>
              <a:t>Two-eyed</a:t>
            </a:r>
            <a:endParaRPr kumimoji="1" lang="zh-CN" altLang="en-US" sz="1400" dirty="0"/>
          </a:p>
        </p:txBody>
      </p:sp>
      <p:sp>
        <p:nvSpPr>
          <p:cNvPr id="19" name="椭圆 20">
            <a:extLst>
              <a:ext uri="{FF2B5EF4-FFF2-40B4-BE49-F238E27FC236}">
                <a16:creationId xmlns:a16="http://schemas.microsoft.com/office/drawing/2014/main" id="{41DE581D-32D3-056A-31BF-3867EF56049F}"/>
              </a:ext>
            </a:extLst>
          </p:cNvPr>
          <p:cNvSpPr/>
          <p:nvPr/>
        </p:nvSpPr>
        <p:spPr>
          <a:xfrm>
            <a:off x="6129267" y="3434142"/>
            <a:ext cx="3984730" cy="2058303"/>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sz="1400"/>
          </a:p>
        </p:txBody>
      </p:sp>
      <p:sp>
        <p:nvSpPr>
          <p:cNvPr id="20" name="文本框 21">
            <a:extLst>
              <a:ext uri="{FF2B5EF4-FFF2-40B4-BE49-F238E27FC236}">
                <a16:creationId xmlns:a16="http://schemas.microsoft.com/office/drawing/2014/main" id="{009335BC-AC07-C4FC-3171-7EB7F68EE1A8}"/>
              </a:ext>
            </a:extLst>
          </p:cNvPr>
          <p:cNvSpPr txBox="1"/>
          <p:nvPr/>
        </p:nvSpPr>
        <p:spPr>
          <a:xfrm>
            <a:off x="8025070" y="3823468"/>
            <a:ext cx="1379061" cy="523220"/>
          </a:xfrm>
          <a:prstGeom prst="rect">
            <a:avLst/>
          </a:prstGeom>
          <a:noFill/>
        </p:spPr>
        <p:txBody>
          <a:bodyPr wrap="square" rtlCol="0">
            <a:spAutoFit/>
          </a:bodyPr>
          <a:lstStyle/>
          <a:p>
            <a:r>
              <a:rPr kumimoji="1" lang="en-US" altLang="zh-CN" sz="1400" dirty="0"/>
              <a:t>3D reconstruction</a:t>
            </a:r>
            <a:endParaRPr kumimoji="1" lang="zh-CN" altLang="en-US" sz="1400" dirty="0"/>
          </a:p>
        </p:txBody>
      </p:sp>
    </p:spTree>
    <p:extLst>
      <p:ext uri="{BB962C8B-B14F-4D97-AF65-F5344CB8AC3E}">
        <p14:creationId xmlns:p14="http://schemas.microsoft.com/office/powerpoint/2010/main" val="1064637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2">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ED5A2C0F-7D97-F9FA-ACAF-972BBBD072EC}"/>
              </a:ext>
            </a:extLst>
          </p:cNvPr>
          <p:cNvSpPr>
            <a:spLocks noGrp="1"/>
          </p:cNvSpPr>
          <p:nvPr>
            <p:ph type="title"/>
          </p:nvPr>
        </p:nvSpPr>
        <p:spPr>
          <a:xfrm>
            <a:off x="1246824" y="643467"/>
            <a:ext cx="4772975" cy="1800526"/>
          </a:xfrm>
        </p:spPr>
        <p:txBody>
          <a:bodyPr>
            <a:normAutofit/>
          </a:bodyPr>
          <a:lstStyle/>
          <a:p>
            <a:r>
              <a:rPr lang="en-US" altLang="zh-CN" dirty="0"/>
              <a:t>Dataset</a:t>
            </a:r>
            <a:endParaRPr lang="zh-CN" altLang="en-US" dirty="0"/>
          </a:p>
        </p:txBody>
      </p:sp>
      <p:sp>
        <p:nvSpPr>
          <p:cNvPr id="3" name="Content Placeholder 2">
            <a:extLst>
              <a:ext uri="{FF2B5EF4-FFF2-40B4-BE49-F238E27FC236}">
                <a16:creationId xmlns:a16="http://schemas.microsoft.com/office/drawing/2014/main" id="{F10CFA2A-59E7-0439-5F75-3F3BE317AA30}"/>
              </a:ext>
            </a:extLst>
          </p:cNvPr>
          <p:cNvSpPr>
            <a:spLocks noGrp="1"/>
          </p:cNvSpPr>
          <p:nvPr>
            <p:ph idx="1"/>
          </p:nvPr>
        </p:nvSpPr>
        <p:spPr>
          <a:xfrm>
            <a:off x="1246824" y="2623381"/>
            <a:ext cx="4772974" cy="3553581"/>
          </a:xfrm>
        </p:spPr>
        <p:txBody>
          <a:bodyPr>
            <a:normAutofit/>
          </a:bodyPr>
          <a:lstStyle/>
          <a:p>
            <a:r>
              <a:rPr lang="en-US" altLang="zh-CN" sz="1700" b="1" i="0" dirty="0">
                <a:effectLst/>
                <a:latin typeface="Söhne"/>
              </a:rPr>
              <a:t>KITTI Dataset: </a:t>
            </a:r>
            <a:r>
              <a:rPr lang="en-US" altLang="zh-CN" sz="1700" i="0" dirty="0">
                <a:effectLst/>
                <a:latin typeface="Söhne"/>
              </a:rPr>
              <a:t>The KITTI dataset is one of the most widely used datasets for autonomous driving and visual navigation research. It contains multiple sequences from City Street View, each of which includes binocular images, monocular images, depth images, and camera and lidar parameters. </a:t>
            </a:r>
            <a:r>
              <a:rPr lang="en-US" altLang="zh-CN" sz="1700" b="1" i="0" dirty="0">
                <a:effectLst/>
                <a:latin typeface="Söhne"/>
              </a:rPr>
              <a:t>
NYU Depth Dataset: </a:t>
            </a:r>
            <a:r>
              <a:rPr lang="en-US" altLang="zh-CN" sz="1700" i="0" dirty="0">
                <a:effectLst/>
                <a:latin typeface="Söhne"/>
              </a:rPr>
              <a:t>The NYU Depth dataset contains depth images from indoor scenes, with over 400,000 RGB images. The NYU Depth dataset has a variety of </a:t>
            </a:r>
            <a:r>
              <a:rPr lang="en-US" altLang="zh-CN" sz="1700" dirty="0">
                <a:latin typeface="Söhne"/>
              </a:rPr>
              <a:t>place</a:t>
            </a:r>
            <a:r>
              <a:rPr lang="en-US" altLang="zh-CN" sz="1700" i="0" dirty="0">
                <a:effectLst/>
                <a:latin typeface="Söhne"/>
              </a:rPr>
              <a:t>, including indoor homes and offices. </a:t>
            </a:r>
            <a:endParaRPr lang="zh-CN" altLang="en-US" sz="1700" dirty="0"/>
          </a:p>
        </p:txBody>
      </p:sp>
      <p:pic>
        <p:nvPicPr>
          <p:cNvPr id="6" name="Picture 5">
            <a:extLst>
              <a:ext uri="{FF2B5EF4-FFF2-40B4-BE49-F238E27FC236}">
                <a16:creationId xmlns:a16="http://schemas.microsoft.com/office/drawing/2014/main" id="{60030015-068A-CA9F-00A6-8B87262BACDE}"/>
              </a:ext>
            </a:extLst>
          </p:cNvPr>
          <p:cNvPicPr>
            <a:picLocks noChangeAspect="1"/>
          </p:cNvPicPr>
          <p:nvPr/>
        </p:nvPicPr>
        <p:blipFill>
          <a:blip r:embed="rId2"/>
          <a:stretch>
            <a:fillRect/>
          </a:stretch>
        </p:blipFill>
        <p:spPr>
          <a:xfrm>
            <a:off x="7700211" y="732459"/>
            <a:ext cx="3848322" cy="2367023"/>
          </a:xfrm>
          <a:prstGeom prst="rect">
            <a:avLst/>
          </a:prstGeom>
        </p:spPr>
      </p:pic>
      <p:pic>
        <p:nvPicPr>
          <p:cNvPr id="4" name="Picture 3">
            <a:extLst>
              <a:ext uri="{FF2B5EF4-FFF2-40B4-BE49-F238E27FC236}">
                <a16:creationId xmlns:a16="http://schemas.microsoft.com/office/drawing/2014/main" id="{BB865B88-B5C9-4E7C-F27B-0E2539750878}"/>
              </a:ext>
            </a:extLst>
          </p:cNvPr>
          <p:cNvPicPr>
            <a:picLocks noChangeAspect="1"/>
          </p:cNvPicPr>
          <p:nvPr/>
        </p:nvPicPr>
        <p:blipFill>
          <a:blip r:embed="rId3"/>
          <a:stretch>
            <a:fillRect/>
          </a:stretch>
        </p:blipFill>
        <p:spPr>
          <a:xfrm>
            <a:off x="8093478" y="3657600"/>
            <a:ext cx="3061788" cy="2585510"/>
          </a:xfrm>
          <a:prstGeom prst="rect">
            <a:avLst/>
          </a:prstGeom>
        </p:spPr>
      </p:pic>
    </p:spTree>
    <p:extLst>
      <p:ext uri="{BB962C8B-B14F-4D97-AF65-F5344CB8AC3E}">
        <p14:creationId xmlns:p14="http://schemas.microsoft.com/office/powerpoint/2010/main" val="1874229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B96A32E-DC31-6E51-75E7-507FD5E5D08C}"/>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altLang="zh-CN" sz="5400" kern="1200">
                <a:solidFill>
                  <a:schemeClr val="tx1"/>
                </a:solidFill>
                <a:latin typeface="+mj-lt"/>
                <a:ea typeface="+mj-ea"/>
                <a:cs typeface="+mj-cs"/>
              </a:rPr>
              <a:t>Result</a:t>
            </a:r>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占位符 5" descr="架子上有许多不同的颜色&#10;&#10;低可信度描述已自动生成">
            <a:extLst>
              <a:ext uri="{FF2B5EF4-FFF2-40B4-BE49-F238E27FC236}">
                <a16:creationId xmlns:a16="http://schemas.microsoft.com/office/drawing/2014/main" id="{C60928CA-DFAD-20AA-630B-592C388F87C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7126" b="7126"/>
          <a:stretch>
            <a:fillRect/>
          </a:stretch>
        </p:blipFill>
        <p:spPr>
          <a:xfrm>
            <a:off x="5922492" y="1215998"/>
            <a:ext cx="5536001" cy="4367250"/>
          </a:xfrm>
          <a:prstGeom prst="rect">
            <a:avLst/>
          </a:prstGeom>
        </p:spPr>
      </p:pic>
    </p:spTree>
    <p:extLst>
      <p:ext uri="{BB962C8B-B14F-4D97-AF65-F5344CB8AC3E}">
        <p14:creationId xmlns:p14="http://schemas.microsoft.com/office/powerpoint/2010/main" val="2068678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DE47808-CDF1-D4BB-5879-39EE59C37C80}"/>
              </a:ext>
            </a:extLst>
          </p:cNvPr>
          <p:cNvPicPr>
            <a:picLocks noChangeAspect="1"/>
          </p:cNvPicPr>
          <p:nvPr/>
        </p:nvPicPr>
        <p:blipFill>
          <a:blip r:embed="rId2"/>
          <a:stretch>
            <a:fillRect/>
          </a:stretch>
        </p:blipFill>
        <p:spPr>
          <a:xfrm>
            <a:off x="643467" y="1603375"/>
            <a:ext cx="5291666" cy="3651249"/>
          </a:xfrm>
          <a:prstGeom prst="rect">
            <a:avLst/>
          </a:prstGeom>
        </p:spPr>
      </p:pic>
      <p:pic>
        <p:nvPicPr>
          <p:cNvPr id="2" name="图片 1">
            <a:extLst>
              <a:ext uri="{FF2B5EF4-FFF2-40B4-BE49-F238E27FC236}">
                <a16:creationId xmlns:a16="http://schemas.microsoft.com/office/drawing/2014/main" id="{6F425EE1-43FC-11F3-FCC6-15144CD899A4}"/>
              </a:ext>
            </a:extLst>
          </p:cNvPr>
          <p:cNvPicPr>
            <a:picLocks noChangeAspect="1"/>
          </p:cNvPicPr>
          <p:nvPr/>
        </p:nvPicPr>
        <p:blipFill>
          <a:blip r:embed="rId3"/>
          <a:stretch>
            <a:fillRect/>
          </a:stretch>
        </p:blipFill>
        <p:spPr>
          <a:xfrm>
            <a:off x="6256865" y="1801813"/>
            <a:ext cx="5291667" cy="3254374"/>
          </a:xfrm>
          <a:prstGeom prst="rect">
            <a:avLst/>
          </a:prstGeom>
        </p:spPr>
      </p:pic>
      <p:sp>
        <p:nvSpPr>
          <p:cNvPr id="4" name="文本框 3">
            <a:extLst>
              <a:ext uri="{FF2B5EF4-FFF2-40B4-BE49-F238E27FC236}">
                <a16:creationId xmlns:a16="http://schemas.microsoft.com/office/drawing/2014/main" id="{391BB261-66D0-F265-65CF-A38AD6EFC5D3}"/>
              </a:ext>
            </a:extLst>
          </p:cNvPr>
          <p:cNvSpPr txBox="1"/>
          <p:nvPr/>
        </p:nvSpPr>
        <p:spPr>
          <a:xfrm>
            <a:off x="1319823" y="843835"/>
            <a:ext cx="3938954" cy="369332"/>
          </a:xfrm>
          <a:prstGeom prst="rect">
            <a:avLst/>
          </a:prstGeom>
          <a:noFill/>
        </p:spPr>
        <p:txBody>
          <a:bodyPr wrap="square" rtlCol="0">
            <a:spAutoFit/>
          </a:bodyPr>
          <a:lstStyle/>
          <a:p>
            <a:pPr algn="ctr"/>
            <a:r>
              <a:rPr lang="en-US" altLang="zh-CN" b="1" dirty="0"/>
              <a:t>U-net Model</a:t>
            </a:r>
            <a:endParaRPr lang="zh-CN" altLang="en-US" b="1" dirty="0"/>
          </a:p>
        </p:txBody>
      </p:sp>
      <p:sp>
        <p:nvSpPr>
          <p:cNvPr id="5" name="文本框 4">
            <a:extLst>
              <a:ext uri="{FF2B5EF4-FFF2-40B4-BE49-F238E27FC236}">
                <a16:creationId xmlns:a16="http://schemas.microsoft.com/office/drawing/2014/main" id="{893B8283-084E-76C9-5844-DC05F7DD520E}"/>
              </a:ext>
            </a:extLst>
          </p:cNvPr>
          <p:cNvSpPr txBox="1"/>
          <p:nvPr/>
        </p:nvSpPr>
        <p:spPr>
          <a:xfrm>
            <a:off x="7228703" y="843835"/>
            <a:ext cx="3299254" cy="369332"/>
          </a:xfrm>
          <a:prstGeom prst="rect">
            <a:avLst/>
          </a:prstGeom>
          <a:noFill/>
        </p:spPr>
        <p:txBody>
          <a:bodyPr wrap="square" rtlCol="0">
            <a:spAutoFit/>
          </a:bodyPr>
          <a:lstStyle/>
          <a:p>
            <a:pPr algn="ctr"/>
            <a:r>
              <a:rPr lang="en-US" altLang="zh-CN" b="1" dirty="0"/>
              <a:t>U-net PlusPlus Model</a:t>
            </a:r>
            <a:endParaRPr lang="zh-CN" altLang="en-US" b="1" dirty="0"/>
          </a:p>
        </p:txBody>
      </p:sp>
    </p:spTree>
    <p:extLst>
      <p:ext uri="{BB962C8B-B14F-4D97-AF65-F5344CB8AC3E}">
        <p14:creationId xmlns:p14="http://schemas.microsoft.com/office/powerpoint/2010/main" val="3134816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4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AA99A88-F2D4-F8AD-42EB-6B93B912EB1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altLang="zh-CN" sz="6600" kern="1200">
                <a:solidFill>
                  <a:schemeClr val="tx1"/>
                </a:solidFill>
                <a:latin typeface="+mj-lt"/>
                <a:ea typeface="+mj-ea"/>
                <a:cs typeface="+mj-cs"/>
              </a:rPr>
              <a:t>Model</a:t>
            </a:r>
          </a:p>
        </p:txBody>
      </p:sp>
      <p:sp>
        <p:nvSpPr>
          <p:cNvPr id="4" name="文本占位符 3">
            <a:extLst>
              <a:ext uri="{FF2B5EF4-FFF2-40B4-BE49-F238E27FC236}">
                <a16:creationId xmlns:a16="http://schemas.microsoft.com/office/drawing/2014/main" id="{E2130985-FFA9-59F6-E3C6-4F013FEE42E1}"/>
              </a:ext>
            </a:extLst>
          </p:cNvPr>
          <p:cNvSpPr>
            <a:spLocks noGrp="1"/>
          </p:cNvSpPr>
          <p:nvPr>
            <p:ph type="body" sz="half" idx="2"/>
          </p:nvPr>
        </p:nvSpPr>
        <p:spPr>
          <a:xfrm>
            <a:off x="638882" y="4631161"/>
            <a:ext cx="3571810" cy="1559327"/>
          </a:xfrm>
        </p:spPr>
        <p:txBody>
          <a:bodyPr vert="horz" lIns="91440" tIns="45720" rIns="91440" bIns="45720" rtlCol="0">
            <a:normAutofit/>
          </a:bodyPr>
          <a:lstStyle/>
          <a:p>
            <a:r>
              <a:rPr lang="en-US" altLang="zh-CN" sz="2400" kern="1200" dirty="0">
                <a:solidFill>
                  <a:schemeClr val="tx1"/>
                </a:solidFill>
                <a:effectLst/>
                <a:latin typeface="+mn-lt"/>
                <a:ea typeface="+mn-ea"/>
                <a:cs typeface="+mn-cs"/>
              </a:rPr>
              <a:t>I </a:t>
            </a:r>
            <a:r>
              <a:rPr lang="en-US" altLang="zh-CN" sz="2400" kern="1200" dirty="0">
                <a:solidFill>
                  <a:schemeClr val="tx1"/>
                </a:solidFill>
                <a:latin typeface="+mn-lt"/>
                <a:ea typeface="+mn-ea"/>
                <a:cs typeface="+mn-cs"/>
              </a:rPr>
              <a:t>use </a:t>
            </a:r>
            <a:r>
              <a:rPr lang="en-US" altLang="zh-CN" sz="2400" kern="1200" dirty="0">
                <a:solidFill>
                  <a:schemeClr val="tx1"/>
                </a:solidFill>
                <a:effectLst/>
                <a:latin typeface="+mn-lt"/>
                <a:ea typeface="+mn-ea"/>
                <a:cs typeface="+mn-cs"/>
              </a:rPr>
              <a:t>the powerful and efficient ResNeXt50_32x4d as our encoder.</a:t>
            </a:r>
            <a:endParaRPr lang="en-US" altLang="zh-CN" sz="2400" kern="1200" dirty="0">
              <a:solidFill>
                <a:schemeClr val="tx1"/>
              </a:solidFill>
              <a:latin typeface="+mn-lt"/>
              <a:ea typeface="+mn-ea"/>
              <a:cs typeface="+mn-cs"/>
            </a:endParaRPr>
          </a:p>
        </p:txBody>
      </p:sp>
      <p:sp>
        <p:nvSpPr>
          <p:cNvPr id="6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内容占位符 7" descr="文本, 应用程序&#10;&#10;描述已自动生成">
            <a:extLst>
              <a:ext uri="{FF2B5EF4-FFF2-40B4-BE49-F238E27FC236}">
                <a16:creationId xmlns:a16="http://schemas.microsoft.com/office/drawing/2014/main" id="{3FA3D571-84EB-73A0-BEE3-618E06C369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467337"/>
            <a:ext cx="7214616" cy="3895893"/>
          </a:xfrm>
          <a:prstGeom prst="rect">
            <a:avLst/>
          </a:prstGeom>
        </p:spPr>
      </p:pic>
    </p:spTree>
    <p:extLst>
      <p:ext uri="{BB962C8B-B14F-4D97-AF65-F5344CB8AC3E}">
        <p14:creationId xmlns:p14="http://schemas.microsoft.com/office/powerpoint/2010/main" val="4004276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88026-4BF6-7B85-0F43-44C3D660CA1A}"/>
              </a:ext>
            </a:extLst>
          </p:cNvPr>
          <p:cNvSpPr>
            <a:spLocks noGrp="1"/>
          </p:cNvSpPr>
          <p:nvPr>
            <p:ph type="title"/>
          </p:nvPr>
        </p:nvSpPr>
        <p:spPr/>
        <p:txBody>
          <a:bodyPr/>
          <a:lstStyle/>
          <a:p>
            <a:r>
              <a:rPr lang="en-US" altLang="zh-CN" dirty="0"/>
              <a:t>Model Architecture</a:t>
            </a:r>
            <a:endParaRPr lang="zh-CN" altLang="en-US" dirty="0"/>
          </a:p>
        </p:txBody>
      </p:sp>
      <p:pic>
        <p:nvPicPr>
          <p:cNvPr id="4" name="Content Placeholder 3">
            <a:extLst>
              <a:ext uri="{FF2B5EF4-FFF2-40B4-BE49-F238E27FC236}">
                <a16:creationId xmlns:a16="http://schemas.microsoft.com/office/drawing/2014/main" id="{353C6D60-3AE7-E6A6-38B1-264744A4FAF2}"/>
              </a:ext>
            </a:extLst>
          </p:cNvPr>
          <p:cNvPicPr>
            <a:picLocks noGrp="1" noChangeAspect="1"/>
          </p:cNvPicPr>
          <p:nvPr>
            <p:ph idx="1"/>
          </p:nvPr>
        </p:nvPicPr>
        <p:blipFill>
          <a:blip r:embed="rId2"/>
          <a:stretch>
            <a:fillRect/>
          </a:stretch>
        </p:blipFill>
        <p:spPr>
          <a:xfrm>
            <a:off x="927881" y="1378156"/>
            <a:ext cx="4421983" cy="3706043"/>
          </a:xfrm>
          <a:prstGeom prst="rect">
            <a:avLst/>
          </a:prstGeom>
        </p:spPr>
      </p:pic>
      <p:sp>
        <p:nvSpPr>
          <p:cNvPr id="6" name="TextBox 5">
            <a:extLst>
              <a:ext uri="{FF2B5EF4-FFF2-40B4-BE49-F238E27FC236}">
                <a16:creationId xmlns:a16="http://schemas.microsoft.com/office/drawing/2014/main" id="{A2D22724-7064-AC07-235D-7B797DCF69C5}"/>
              </a:ext>
            </a:extLst>
          </p:cNvPr>
          <p:cNvSpPr txBox="1"/>
          <p:nvPr/>
        </p:nvSpPr>
        <p:spPr>
          <a:xfrm>
            <a:off x="6096000" y="1679185"/>
            <a:ext cx="5168119" cy="4093428"/>
          </a:xfrm>
          <a:prstGeom prst="rect">
            <a:avLst/>
          </a:prstGeom>
          <a:noFill/>
        </p:spPr>
        <p:txBody>
          <a:bodyPr wrap="square">
            <a:spAutoFit/>
          </a:bodyPr>
          <a:lstStyle/>
          <a:p>
            <a:r>
              <a:rPr lang="en-US" altLang="zh-CN" sz="2000" dirty="0"/>
              <a:t>Explore the possibility to further improve the performance of efficient self-supervised monocular depth estimation, in the following aspects: </a:t>
            </a:r>
          </a:p>
          <a:p>
            <a:r>
              <a:rPr lang="en-US" altLang="zh-CN" sz="2000" dirty="0"/>
              <a:t>• Higher accuracy. </a:t>
            </a:r>
          </a:p>
          <a:p>
            <a:r>
              <a:rPr lang="en-US" altLang="zh-CN" sz="2000" dirty="0"/>
              <a:t>• Lower time-lag and better real-time prediction. </a:t>
            </a:r>
          </a:p>
          <a:p>
            <a:r>
              <a:rPr lang="en-US" altLang="zh-CN" sz="2000" dirty="0"/>
              <a:t>• Less calculation and lower resource consumption. </a:t>
            </a:r>
          </a:p>
          <a:p>
            <a:r>
              <a:rPr lang="en-US" altLang="zh-CN" sz="2000" dirty="0"/>
              <a:t>• Less dependency on the training data. </a:t>
            </a:r>
          </a:p>
          <a:p>
            <a:r>
              <a:rPr lang="en-US" altLang="zh-CN" sz="2000" dirty="0"/>
              <a:t>• Better generalization ability. An illustration for our proposed network architecture is depicted as in Figure 1. </a:t>
            </a:r>
            <a:endParaRPr lang="zh-CN" altLang="en-US" sz="2000" dirty="0"/>
          </a:p>
        </p:txBody>
      </p:sp>
      <p:pic>
        <p:nvPicPr>
          <p:cNvPr id="8" name="Picture 7">
            <a:extLst>
              <a:ext uri="{FF2B5EF4-FFF2-40B4-BE49-F238E27FC236}">
                <a16:creationId xmlns:a16="http://schemas.microsoft.com/office/drawing/2014/main" id="{BBF35B61-68EC-B690-568A-858D94BAD287}"/>
              </a:ext>
            </a:extLst>
          </p:cNvPr>
          <p:cNvPicPr>
            <a:picLocks noChangeAspect="1"/>
          </p:cNvPicPr>
          <p:nvPr/>
        </p:nvPicPr>
        <p:blipFill>
          <a:blip r:embed="rId3"/>
          <a:stretch>
            <a:fillRect/>
          </a:stretch>
        </p:blipFill>
        <p:spPr>
          <a:xfrm>
            <a:off x="1521966" y="5382855"/>
            <a:ext cx="3543300" cy="714375"/>
          </a:xfrm>
          <a:prstGeom prst="rect">
            <a:avLst/>
          </a:prstGeom>
        </p:spPr>
      </p:pic>
    </p:spTree>
    <p:extLst>
      <p:ext uri="{BB962C8B-B14F-4D97-AF65-F5344CB8AC3E}">
        <p14:creationId xmlns:p14="http://schemas.microsoft.com/office/powerpoint/2010/main" val="349639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1103</TotalTime>
  <Words>879</Words>
  <Application>Microsoft Office PowerPoint</Application>
  <PresentationFormat>宽屏</PresentationFormat>
  <Paragraphs>52</Paragraphs>
  <Slides>15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vt:i4>
      </vt:variant>
    </vt:vector>
  </HeadingPairs>
  <TitlesOfParts>
    <vt:vector size="21" baseType="lpstr">
      <vt:lpstr>Söhne</vt:lpstr>
      <vt:lpstr>等线</vt:lpstr>
      <vt:lpstr>等线 Light</vt:lpstr>
      <vt:lpstr>Arial</vt:lpstr>
      <vt:lpstr>Lato</vt:lpstr>
      <vt:lpstr>Office Theme</vt:lpstr>
      <vt:lpstr>Exploration for Lightweight Monocular Depth Estimation</vt:lpstr>
      <vt:lpstr>Monocular depth estimation</vt:lpstr>
      <vt:lpstr>Objectives</vt:lpstr>
      <vt:lpstr>Relationships with other relevant areas</vt:lpstr>
      <vt:lpstr>Dataset</vt:lpstr>
      <vt:lpstr>Result</vt:lpstr>
      <vt:lpstr>PowerPoint 演示文稿</vt:lpstr>
      <vt:lpstr>Model</vt:lpstr>
      <vt:lpstr>Model Architecture</vt:lpstr>
      <vt:lpstr>PowerPoint 演示文稿</vt:lpstr>
      <vt:lpstr>PowerPoint 演示文稿</vt:lpstr>
      <vt:lpstr>PowerPoint 演示文稿</vt:lpstr>
      <vt:lpstr>PowerPoint 演示文稿</vt:lpstr>
      <vt:lpstr>Have been done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presentation</dc:title>
  <dc:creator>张文宣</dc:creator>
  <cp:lastModifiedBy>文宣</cp:lastModifiedBy>
  <cp:revision>5</cp:revision>
  <dcterms:created xsi:type="dcterms:W3CDTF">2023-11-08T06:40:47Z</dcterms:created>
  <dcterms:modified xsi:type="dcterms:W3CDTF">2023-11-10T19:25:15Z</dcterms:modified>
</cp:coreProperties>
</file>